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80" r:id="rId4"/>
    <p:sldId id="257" r:id="rId5"/>
    <p:sldId id="258" r:id="rId6"/>
    <p:sldId id="259" r:id="rId7"/>
    <p:sldId id="260" r:id="rId8"/>
    <p:sldId id="261" r:id="rId9"/>
    <p:sldId id="268" r:id="rId10"/>
    <p:sldId id="267" r:id="rId11"/>
    <p:sldId id="269" r:id="rId12"/>
    <p:sldId id="262" r:id="rId13"/>
    <p:sldId id="270" r:id="rId14"/>
    <p:sldId id="271" r:id="rId15"/>
    <p:sldId id="272" r:id="rId16"/>
    <p:sldId id="273" r:id="rId17"/>
    <p:sldId id="274" r:id="rId18"/>
    <p:sldId id="276" r:id="rId19"/>
    <p:sldId id="279"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28"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openxmlformats.org/officeDocument/2006/relationships/customXml" Target="../customXml/item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BB32B-423D-C5B7-816A-91B4D91C16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16321DE-4745-4516-F417-F06A6A8E8E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2537631-C55E-1640-FC4A-8984A2E53819}"/>
              </a:ext>
            </a:extLst>
          </p:cNvPr>
          <p:cNvSpPr>
            <a:spLocks noGrp="1"/>
          </p:cNvSpPr>
          <p:nvPr>
            <p:ph type="dt" sz="half" idx="10"/>
          </p:nvPr>
        </p:nvSpPr>
        <p:spPr/>
        <p:txBody>
          <a:bodyPr/>
          <a:lstStyle/>
          <a:p>
            <a:fld id="{C2973716-51D9-4549-BD85-C7D823928A63}" type="datetimeFigureOut">
              <a:rPr lang="en-IN" smtClean="0"/>
              <a:t>11-10-2023</a:t>
            </a:fld>
            <a:endParaRPr lang="en-IN"/>
          </a:p>
        </p:txBody>
      </p:sp>
      <p:sp>
        <p:nvSpPr>
          <p:cNvPr id="5" name="Footer Placeholder 4">
            <a:extLst>
              <a:ext uri="{FF2B5EF4-FFF2-40B4-BE49-F238E27FC236}">
                <a16:creationId xmlns:a16="http://schemas.microsoft.com/office/drawing/2014/main" id="{D70FA2C2-CB8B-A388-E83D-29E8328B69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CEAA0B-CC0B-42C9-942F-778C4402C655}"/>
              </a:ext>
            </a:extLst>
          </p:cNvPr>
          <p:cNvSpPr>
            <a:spLocks noGrp="1"/>
          </p:cNvSpPr>
          <p:nvPr>
            <p:ph type="sldNum" sz="quarter" idx="12"/>
          </p:nvPr>
        </p:nvSpPr>
        <p:spPr/>
        <p:txBody>
          <a:bodyPr/>
          <a:lstStyle/>
          <a:p>
            <a:fld id="{5A86FFF4-B45F-4C9E-BDBA-5EEEAC911AEA}" type="slidenum">
              <a:rPr lang="en-IN" smtClean="0"/>
              <a:t>‹#›</a:t>
            </a:fld>
            <a:endParaRPr lang="en-IN"/>
          </a:p>
        </p:txBody>
      </p:sp>
    </p:spTree>
    <p:extLst>
      <p:ext uri="{BB962C8B-B14F-4D97-AF65-F5344CB8AC3E}">
        <p14:creationId xmlns:p14="http://schemas.microsoft.com/office/powerpoint/2010/main" val="340542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FD90C-B2DE-6631-DF5C-98C8D144A56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1FD5B1-4552-1AF7-ACBB-AE200225D4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61CC18-1480-F0C8-DBC1-F316C71533D7}"/>
              </a:ext>
            </a:extLst>
          </p:cNvPr>
          <p:cNvSpPr>
            <a:spLocks noGrp="1"/>
          </p:cNvSpPr>
          <p:nvPr>
            <p:ph type="dt" sz="half" idx="10"/>
          </p:nvPr>
        </p:nvSpPr>
        <p:spPr/>
        <p:txBody>
          <a:bodyPr/>
          <a:lstStyle/>
          <a:p>
            <a:fld id="{C2973716-51D9-4549-BD85-C7D823928A63}" type="datetimeFigureOut">
              <a:rPr lang="en-IN" smtClean="0"/>
              <a:t>11-10-2023</a:t>
            </a:fld>
            <a:endParaRPr lang="en-IN"/>
          </a:p>
        </p:txBody>
      </p:sp>
      <p:sp>
        <p:nvSpPr>
          <p:cNvPr id="5" name="Footer Placeholder 4">
            <a:extLst>
              <a:ext uri="{FF2B5EF4-FFF2-40B4-BE49-F238E27FC236}">
                <a16:creationId xmlns:a16="http://schemas.microsoft.com/office/drawing/2014/main" id="{86A5AEA4-5E28-2FB5-76F4-47FDDBB6A6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58228B-D67A-BA87-83EC-CEB21D577C94}"/>
              </a:ext>
            </a:extLst>
          </p:cNvPr>
          <p:cNvSpPr>
            <a:spLocks noGrp="1"/>
          </p:cNvSpPr>
          <p:nvPr>
            <p:ph type="sldNum" sz="quarter" idx="12"/>
          </p:nvPr>
        </p:nvSpPr>
        <p:spPr/>
        <p:txBody>
          <a:bodyPr/>
          <a:lstStyle/>
          <a:p>
            <a:fld id="{5A86FFF4-B45F-4C9E-BDBA-5EEEAC911AEA}" type="slidenum">
              <a:rPr lang="en-IN" smtClean="0"/>
              <a:t>‹#›</a:t>
            </a:fld>
            <a:endParaRPr lang="en-IN"/>
          </a:p>
        </p:txBody>
      </p:sp>
    </p:spTree>
    <p:extLst>
      <p:ext uri="{BB962C8B-B14F-4D97-AF65-F5344CB8AC3E}">
        <p14:creationId xmlns:p14="http://schemas.microsoft.com/office/powerpoint/2010/main" val="192515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FE4A5E-0FFE-1FDF-540B-A53091A024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937AA80-462D-592A-92E2-025138DC38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5F5E41-0D43-C68A-2C2F-CCE0C8D1CA70}"/>
              </a:ext>
            </a:extLst>
          </p:cNvPr>
          <p:cNvSpPr>
            <a:spLocks noGrp="1"/>
          </p:cNvSpPr>
          <p:nvPr>
            <p:ph type="dt" sz="half" idx="10"/>
          </p:nvPr>
        </p:nvSpPr>
        <p:spPr/>
        <p:txBody>
          <a:bodyPr/>
          <a:lstStyle/>
          <a:p>
            <a:fld id="{C2973716-51D9-4549-BD85-C7D823928A63}" type="datetimeFigureOut">
              <a:rPr lang="en-IN" smtClean="0"/>
              <a:t>11-10-2023</a:t>
            </a:fld>
            <a:endParaRPr lang="en-IN"/>
          </a:p>
        </p:txBody>
      </p:sp>
      <p:sp>
        <p:nvSpPr>
          <p:cNvPr id="5" name="Footer Placeholder 4">
            <a:extLst>
              <a:ext uri="{FF2B5EF4-FFF2-40B4-BE49-F238E27FC236}">
                <a16:creationId xmlns:a16="http://schemas.microsoft.com/office/drawing/2014/main" id="{9D7B972C-39B2-C8C3-21B2-5EFE01C66B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321B8C-50C9-28FB-C17E-50E40D5F4802}"/>
              </a:ext>
            </a:extLst>
          </p:cNvPr>
          <p:cNvSpPr>
            <a:spLocks noGrp="1"/>
          </p:cNvSpPr>
          <p:nvPr>
            <p:ph type="sldNum" sz="quarter" idx="12"/>
          </p:nvPr>
        </p:nvSpPr>
        <p:spPr/>
        <p:txBody>
          <a:bodyPr/>
          <a:lstStyle/>
          <a:p>
            <a:fld id="{5A86FFF4-B45F-4C9E-BDBA-5EEEAC911AEA}" type="slidenum">
              <a:rPr lang="en-IN" smtClean="0"/>
              <a:t>‹#›</a:t>
            </a:fld>
            <a:endParaRPr lang="en-IN"/>
          </a:p>
        </p:txBody>
      </p:sp>
    </p:spTree>
    <p:extLst>
      <p:ext uri="{BB962C8B-B14F-4D97-AF65-F5344CB8AC3E}">
        <p14:creationId xmlns:p14="http://schemas.microsoft.com/office/powerpoint/2010/main" val="3393584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4294A-C873-E5C6-95B5-935DDA3A4B1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834E85-ED4C-4CD3-912A-FBA6242719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259A0A-DF53-5C55-629B-184933CE6397}"/>
              </a:ext>
            </a:extLst>
          </p:cNvPr>
          <p:cNvSpPr>
            <a:spLocks noGrp="1"/>
          </p:cNvSpPr>
          <p:nvPr>
            <p:ph type="dt" sz="half" idx="10"/>
          </p:nvPr>
        </p:nvSpPr>
        <p:spPr/>
        <p:txBody>
          <a:bodyPr/>
          <a:lstStyle/>
          <a:p>
            <a:fld id="{C2973716-51D9-4549-BD85-C7D823928A63}" type="datetimeFigureOut">
              <a:rPr lang="en-IN" smtClean="0"/>
              <a:t>11-10-2023</a:t>
            </a:fld>
            <a:endParaRPr lang="en-IN"/>
          </a:p>
        </p:txBody>
      </p:sp>
      <p:sp>
        <p:nvSpPr>
          <p:cNvPr id="5" name="Footer Placeholder 4">
            <a:extLst>
              <a:ext uri="{FF2B5EF4-FFF2-40B4-BE49-F238E27FC236}">
                <a16:creationId xmlns:a16="http://schemas.microsoft.com/office/drawing/2014/main" id="{72B3D277-37DF-40CA-F7FA-846FD16F03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4033B7-5758-BEBA-F4D9-CC590D105665}"/>
              </a:ext>
            </a:extLst>
          </p:cNvPr>
          <p:cNvSpPr>
            <a:spLocks noGrp="1"/>
          </p:cNvSpPr>
          <p:nvPr>
            <p:ph type="sldNum" sz="quarter" idx="12"/>
          </p:nvPr>
        </p:nvSpPr>
        <p:spPr/>
        <p:txBody>
          <a:bodyPr/>
          <a:lstStyle/>
          <a:p>
            <a:fld id="{5A86FFF4-B45F-4C9E-BDBA-5EEEAC911AEA}" type="slidenum">
              <a:rPr lang="en-IN" smtClean="0"/>
              <a:t>‹#›</a:t>
            </a:fld>
            <a:endParaRPr lang="en-IN"/>
          </a:p>
        </p:txBody>
      </p:sp>
    </p:spTree>
    <p:extLst>
      <p:ext uri="{BB962C8B-B14F-4D97-AF65-F5344CB8AC3E}">
        <p14:creationId xmlns:p14="http://schemas.microsoft.com/office/powerpoint/2010/main" val="3417103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55D7-5E42-ACDA-76E5-83053CBE91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B84680D-C510-2007-862B-CC995BFAB1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27DF7C-E965-3125-4906-0CD40D209ABD}"/>
              </a:ext>
            </a:extLst>
          </p:cNvPr>
          <p:cNvSpPr>
            <a:spLocks noGrp="1"/>
          </p:cNvSpPr>
          <p:nvPr>
            <p:ph type="dt" sz="half" idx="10"/>
          </p:nvPr>
        </p:nvSpPr>
        <p:spPr/>
        <p:txBody>
          <a:bodyPr/>
          <a:lstStyle/>
          <a:p>
            <a:fld id="{C2973716-51D9-4549-BD85-C7D823928A63}" type="datetimeFigureOut">
              <a:rPr lang="en-IN" smtClean="0"/>
              <a:t>11-10-2023</a:t>
            </a:fld>
            <a:endParaRPr lang="en-IN"/>
          </a:p>
        </p:txBody>
      </p:sp>
      <p:sp>
        <p:nvSpPr>
          <p:cNvPr id="5" name="Footer Placeholder 4">
            <a:extLst>
              <a:ext uri="{FF2B5EF4-FFF2-40B4-BE49-F238E27FC236}">
                <a16:creationId xmlns:a16="http://schemas.microsoft.com/office/drawing/2014/main" id="{B65BB97B-C5C3-FD33-6B3A-A5E901E961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F07894-EB68-2094-7B7B-C65549F084B0}"/>
              </a:ext>
            </a:extLst>
          </p:cNvPr>
          <p:cNvSpPr>
            <a:spLocks noGrp="1"/>
          </p:cNvSpPr>
          <p:nvPr>
            <p:ph type="sldNum" sz="quarter" idx="12"/>
          </p:nvPr>
        </p:nvSpPr>
        <p:spPr/>
        <p:txBody>
          <a:bodyPr/>
          <a:lstStyle/>
          <a:p>
            <a:fld id="{5A86FFF4-B45F-4C9E-BDBA-5EEEAC911AEA}" type="slidenum">
              <a:rPr lang="en-IN" smtClean="0"/>
              <a:t>‹#›</a:t>
            </a:fld>
            <a:endParaRPr lang="en-IN"/>
          </a:p>
        </p:txBody>
      </p:sp>
    </p:spTree>
    <p:extLst>
      <p:ext uri="{BB962C8B-B14F-4D97-AF65-F5344CB8AC3E}">
        <p14:creationId xmlns:p14="http://schemas.microsoft.com/office/powerpoint/2010/main" val="1576578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C34D3-845D-EA51-491E-E903203A31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A37764A-AC7D-31C3-5002-AD3C4C753D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6B0CD12-8FF5-E4F5-AF75-D4BCEE3B33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379B329-DBA6-6B17-4EAA-BCA894D0C2DB}"/>
              </a:ext>
            </a:extLst>
          </p:cNvPr>
          <p:cNvSpPr>
            <a:spLocks noGrp="1"/>
          </p:cNvSpPr>
          <p:nvPr>
            <p:ph type="dt" sz="half" idx="10"/>
          </p:nvPr>
        </p:nvSpPr>
        <p:spPr/>
        <p:txBody>
          <a:bodyPr/>
          <a:lstStyle/>
          <a:p>
            <a:fld id="{C2973716-51D9-4549-BD85-C7D823928A63}" type="datetimeFigureOut">
              <a:rPr lang="en-IN" smtClean="0"/>
              <a:t>11-10-2023</a:t>
            </a:fld>
            <a:endParaRPr lang="en-IN"/>
          </a:p>
        </p:txBody>
      </p:sp>
      <p:sp>
        <p:nvSpPr>
          <p:cNvPr id="6" name="Footer Placeholder 5">
            <a:extLst>
              <a:ext uri="{FF2B5EF4-FFF2-40B4-BE49-F238E27FC236}">
                <a16:creationId xmlns:a16="http://schemas.microsoft.com/office/drawing/2014/main" id="{8A60578E-959E-44B5-7029-F77B4D1212C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3DFBF1-3D78-92E8-141A-32E177106DBE}"/>
              </a:ext>
            </a:extLst>
          </p:cNvPr>
          <p:cNvSpPr>
            <a:spLocks noGrp="1"/>
          </p:cNvSpPr>
          <p:nvPr>
            <p:ph type="sldNum" sz="quarter" idx="12"/>
          </p:nvPr>
        </p:nvSpPr>
        <p:spPr/>
        <p:txBody>
          <a:bodyPr/>
          <a:lstStyle/>
          <a:p>
            <a:fld id="{5A86FFF4-B45F-4C9E-BDBA-5EEEAC911AEA}" type="slidenum">
              <a:rPr lang="en-IN" smtClean="0"/>
              <a:t>‹#›</a:t>
            </a:fld>
            <a:endParaRPr lang="en-IN"/>
          </a:p>
        </p:txBody>
      </p:sp>
    </p:spTree>
    <p:extLst>
      <p:ext uri="{BB962C8B-B14F-4D97-AF65-F5344CB8AC3E}">
        <p14:creationId xmlns:p14="http://schemas.microsoft.com/office/powerpoint/2010/main" val="3209505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A8C12-62E4-53C1-22E6-1DBAFE52050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F30BF2-85D6-53CA-D325-AAC9716F39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3F8541-9C2C-D9F1-FF80-A2F7CD09C5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8305C97-704C-1F10-A09E-3AC6BC1989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65E8E0-4D92-3F3C-50BB-6AEE8B37A3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B237406-58B5-CE9C-AA75-000EBA969483}"/>
              </a:ext>
            </a:extLst>
          </p:cNvPr>
          <p:cNvSpPr>
            <a:spLocks noGrp="1"/>
          </p:cNvSpPr>
          <p:nvPr>
            <p:ph type="dt" sz="half" idx="10"/>
          </p:nvPr>
        </p:nvSpPr>
        <p:spPr/>
        <p:txBody>
          <a:bodyPr/>
          <a:lstStyle/>
          <a:p>
            <a:fld id="{C2973716-51D9-4549-BD85-C7D823928A63}" type="datetimeFigureOut">
              <a:rPr lang="en-IN" smtClean="0"/>
              <a:t>11-10-2023</a:t>
            </a:fld>
            <a:endParaRPr lang="en-IN"/>
          </a:p>
        </p:txBody>
      </p:sp>
      <p:sp>
        <p:nvSpPr>
          <p:cNvPr id="8" name="Footer Placeholder 7">
            <a:extLst>
              <a:ext uri="{FF2B5EF4-FFF2-40B4-BE49-F238E27FC236}">
                <a16:creationId xmlns:a16="http://schemas.microsoft.com/office/drawing/2014/main" id="{EFED8F40-8CEF-9C04-D924-2B5E4C3E72E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6DF4223-D8DF-2DBD-4BEA-ECB68545D988}"/>
              </a:ext>
            </a:extLst>
          </p:cNvPr>
          <p:cNvSpPr>
            <a:spLocks noGrp="1"/>
          </p:cNvSpPr>
          <p:nvPr>
            <p:ph type="sldNum" sz="quarter" idx="12"/>
          </p:nvPr>
        </p:nvSpPr>
        <p:spPr/>
        <p:txBody>
          <a:bodyPr/>
          <a:lstStyle/>
          <a:p>
            <a:fld id="{5A86FFF4-B45F-4C9E-BDBA-5EEEAC911AEA}" type="slidenum">
              <a:rPr lang="en-IN" smtClean="0"/>
              <a:t>‹#›</a:t>
            </a:fld>
            <a:endParaRPr lang="en-IN"/>
          </a:p>
        </p:txBody>
      </p:sp>
    </p:spTree>
    <p:extLst>
      <p:ext uri="{BB962C8B-B14F-4D97-AF65-F5344CB8AC3E}">
        <p14:creationId xmlns:p14="http://schemas.microsoft.com/office/powerpoint/2010/main" val="1134968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F9238-7B4F-9C06-E749-8CFB2CB5B75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CE062A3-BA6C-BA42-4327-05ED9B604487}"/>
              </a:ext>
            </a:extLst>
          </p:cNvPr>
          <p:cNvSpPr>
            <a:spLocks noGrp="1"/>
          </p:cNvSpPr>
          <p:nvPr>
            <p:ph type="dt" sz="half" idx="10"/>
          </p:nvPr>
        </p:nvSpPr>
        <p:spPr/>
        <p:txBody>
          <a:bodyPr/>
          <a:lstStyle/>
          <a:p>
            <a:fld id="{C2973716-51D9-4549-BD85-C7D823928A63}" type="datetimeFigureOut">
              <a:rPr lang="en-IN" smtClean="0"/>
              <a:t>11-10-2023</a:t>
            </a:fld>
            <a:endParaRPr lang="en-IN"/>
          </a:p>
        </p:txBody>
      </p:sp>
      <p:sp>
        <p:nvSpPr>
          <p:cNvPr id="4" name="Footer Placeholder 3">
            <a:extLst>
              <a:ext uri="{FF2B5EF4-FFF2-40B4-BE49-F238E27FC236}">
                <a16:creationId xmlns:a16="http://schemas.microsoft.com/office/drawing/2014/main" id="{C5B3411D-A22C-8053-5854-74D1CF379AC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16CA0DC-E1E2-BF5D-72D6-A4DF76EE45E8}"/>
              </a:ext>
            </a:extLst>
          </p:cNvPr>
          <p:cNvSpPr>
            <a:spLocks noGrp="1"/>
          </p:cNvSpPr>
          <p:nvPr>
            <p:ph type="sldNum" sz="quarter" idx="12"/>
          </p:nvPr>
        </p:nvSpPr>
        <p:spPr/>
        <p:txBody>
          <a:bodyPr/>
          <a:lstStyle/>
          <a:p>
            <a:fld id="{5A86FFF4-B45F-4C9E-BDBA-5EEEAC911AEA}" type="slidenum">
              <a:rPr lang="en-IN" smtClean="0"/>
              <a:t>‹#›</a:t>
            </a:fld>
            <a:endParaRPr lang="en-IN"/>
          </a:p>
        </p:txBody>
      </p:sp>
    </p:spTree>
    <p:extLst>
      <p:ext uri="{BB962C8B-B14F-4D97-AF65-F5344CB8AC3E}">
        <p14:creationId xmlns:p14="http://schemas.microsoft.com/office/powerpoint/2010/main" val="3673301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BEF7C9-B61E-2D5B-B334-2552EDE9C5A6}"/>
              </a:ext>
            </a:extLst>
          </p:cNvPr>
          <p:cNvSpPr>
            <a:spLocks noGrp="1"/>
          </p:cNvSpPr>
          <p:nvPr>
            <p:ph type="dt" sz="half" idx="10"/>
          </p:nvPr>
        </p:nvSpPr>
        <p:spPr/>
        <p:txBody>
          <a:bodyPr/>
          <a:lstStyle/>
          <a:p>
            <a:fld id="{C2973716-51D9-4549-BD85-C7D823928A63}" type="datetimeFigureOut">
              <a:rPr lang="en-IN" smtClean="0"/>
              <a:t>11-10-2023</a:t>
            </a:fld>
            <a:endParaRPr lang="en-IN"/>
          </a:p>
        </p:txBody>
      </p:sp>
      <p:sp>
        <p:nvSpPr>
          <p:cNvPr id="3" name="Footer Placeholder 2">
            <a:extLst>
              <a:ext uri="{FF2B5EF4-FFF2-40B4-BE49-F238E27FC236}">
                <a16:creationId xmlns:a16="http://schemas.microsoft.com/office/drawing/2014/main" id="{39D5955E-D840-65C7-CEEC-01E51D2BE0D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1040AA9-1537-3A9A-8668-850D233C7C57}"/>
              </a:ext>
            </a:extLst>
          </p:cNvPr>
          <p:cNvSpPr>
            <a:spLocks noGrp="1"/>
          </p:cNvSpPr>
          <p:nvPr>
            <p:ph type="sldNum" sz="quarter" idx="12"/>
          </p:nvPr>
        </p:nvSpPr>
        <p:spPr/>
        <p:txBody>
          <a:bodyPr/>
          <a:lstStyle/>
          <a:p>
            <a:fld id="{5A86FFF4-B45F-4C9E-BDBA-5EEEAC911AEA}" type="slidenum">
              <a:rPr lang="en-IN" smtClean="0"/>
              <a:t>‹#›</a:t>
            </a:fld>
            <a:endParaRPr lang="en-IN"/>
          </a:p>
        </p:txBody>
      </p:sp>
    </p:spTree>
    <p:extLst>
      <p:ext uri="{BB962C8B-B14F-4D97-AF65-F5344CB8AC3E}">
        <p14:creationId xmlns:p14="http://schemas.microsoft.com/office/powerpoint/2010/main" val="635965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EBFB9-4D30-3194-958E-0E33745ABE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DA979BF-F263-280F-805B-CB1E92CEC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CBA1727-7754-A379-1248-89CF3DEE7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4AD8FB-9B12-03D8-CA1C-DD7A9EC72118}"/>
              </a:ext>
            </a:extLst>
          </p:cNvPr>
          <p:cNvSpPr>
            <a:spLocks noGrp="1"/>
          </p:cNvSpPr>
          <p:nvPr>
            <p:ph type="dt" sz="half" idx="10"/>
          </p:nvPr>
        </p:nvSpPr>
        <p:spPr/>
        <p:txBody>
          <a:bodyPr/>
          <a:lstStyle/>
          <a:p>
            <a:fld id="{C2973716-51D9-4549-BD85-C7D823928A63}" type="datetimeFigureOut">
              <a:rPr lang="en-IN" smtClean="0"/>
              <a:t>11-10-2023</a:t>
            </a:fld>
            <a:endParaRPr lang="en-IN"/>
          </a:p>
        </p:txBody>
      </p:sp>
      <p:sp>
        <p:nvSpPr>
          <p:cNvPr id="6" name="Footer Placeholder 5">
            <a:extLst>
              <a:ext uri="{FF2B5EF4-FFF2-40B4-BE49-F238E27FC236}">
                <a16:creationId xmlns:a16="http://schemas.microsoft.com/office/drawing/2014/main" id="{0B39EF08-36DD-A1D5-8E2E-CB48EC0EE0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EF5CA0-9B0D-6568-460B-94B2D4D313A8}"/>
              </a:ext>
            </a:extLst>
          </p:cNvPr>
          <p:cNvSpPr>
            <a:spLocks noGrp="1"/>
          </p:cNvSpPr>
          <p:nvPr>
            <p:ph type="sldNum" sz="quarter" idx="12"/>
          </p:nvPr>
        </p:nvSpPr>
        <p:spPr/>
        <p:txBody>
          <a:bodyPr/>
          <a:lstStyle/>
          <a:p>
            <a:fld id="{5A86FFF4-B45F-4C9E-BDBA-5EEEAC911AEA}" type="slidenum">
              <a:rPr lang="en-IN" smtClean="0"/>
              <a:t>‹#›</a:t>
            </a:fld>
            <a:endParaRPr lang="en-IN"/>
          </a:p>
        </p:txBody>
      </p:sp>
    </p:spTree>
    <p:extLst>
      <p:ext uri="{BB962C8B-B14F-4D97-AF65-F5344CB8AC3E}">
        <p14:creationId xmlns:p14="http://schemas.microsoft.com/office/powerpoint/2010/main" val="929179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53E4-561C-770A-D440-E62156EDCD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4A427B2-487C-6571-0F2C-5923D516A3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FF5B273-9E65-9DA2-5BB1-7F5CDD7767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503EB4-C425-AE79-591F-FF640E5AB625}"/>
              </a:ext>
            </a:extLst>
          </p:cNvPr>
          <p:cNvSpPr>
            <a:spLocks noGrp="1"/>
          </p:cNvSpPr>
          <p:nvPr>
            <p:ph type="dt" sz="half" idx="10"/>
          </p:nvPr>
        </p:nvSpPr>
        <p:spPr/>
        <p:txBody>
          <a:bodyPr/>
          <a:lstStyle/>
          <a:p>
            <a:fld id="{C2973716-51D9-4549-BD85-C7D823928A63}" type="datetimeFigureOut">
              <a:rPr lang="en-IN" smtClean="0"/>
              <a:t>11-10-2023</a:t>
            </a:fld>
            <a:endParaRPr lang="en-IN"/>
          </a:p>
        </p:txBody>
      </p:sp>
      <p:sp>
        <p:nvSpPr>
          <p:cNvPr id="6" name="Footer Placeholder 5">
            <a:extLst>
              <a:ext uri="{FF2B5EF4-FFF2-40B4-BE49-F238E27FC236}">
                <a16:creationId xmlns:a16="http://schemas.microsoft.com/office/drawing/2014/main" id="{7D760DD3-9BF7-3A57-F0C2-F9C7A720D8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F94551-A081-1C49-A46D-C1D0D355D3D9}"/>
              </a:ext>
            </a:extLst>
          </p:cNvPr>
          <p:cNvSpPr>
            <a:spLocks noGrp="1"/>
          </p:cNvSpPr>
          <p:nvPr>
            <p:ph type="sldNum" sz="quarter" idx="12"/>
          </p:nvPr>
        </p:nvSpPr>
        <p:spPr/>
        <p:txBody>
          <a:bodyPr/>
          <a:lstStyle/>
          <a:p>
            <a:fld id="{5A86FFF4-B45F-4C9E-BDBA-5EEEAC911AEA}" type="slidenum">
              <a:rPr lang="en-IN" smtClean="0"/>
              <a:t>‹#›</a:t>
            </a:fld>
            <a:endParaRPr lang="en-IN"/>
          </a:p>
        </p:txBody>
      </p:sp>
    </p:spTree>
    <p:extLst>
      <p:ext uri="{BB962C8B-B14F-4D97-AF65-F5344CB8AC3E}">
        <p14:creationId xmlns:p14="http://schemas.microsoft.com/office/powerpoint/2010/main" val="3359661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538CB4-68D1-65DF-5EEA-603D1F1ECA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DEE469-C633-EE5B-DBBB-3B2DB7F112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E0F226-0523-0649-AEC5-2C2820FF9D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973716-51D9-4549-BD85-C7D823928A63}" type="datetimeFigureOut">
              <a:rPr lang="en-IN" smtClean="0"/>
              <a:t>11-10-2023</a:t>
            </a:fld>
            <a:endParaRPr lang="en-IN"/>
          </a:p>
        </p:txBody>
      </p:sp>
      <p:sp>
        <p:nvSpPr>
          <p:cNvPr id="5" name="Footer Placeholder 4">
            <a:extLst>
              <a:ext uri="{FF2B5EF4-FFF2-40B4-BE49-F238E27FC236}">
                <a16:creationId xmlns:a16="http://schemas.microsoft.com/office/drawing/2014/main" id="{6269BFE0-1C16-47ED-9172-6FC59F0E01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A1C5FC2-FC61-0DF8-16DB-06C849B837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86FFF4-B45F-4C9E-BDBA-5EEEAC911AEA}" type="slidenum">
              <a:rPr lang="en-IN" smtClean="0"/>
              <a:t>‹#›</a:t>
            </a:fld>
            <a:endParaRPr lang="en-IN"/>
          </a:p>
        </p:txBody>
      </p:sp>
    </p:spTree>
    <p:extLst>
      <p:ext uri="{BB962C8B-B14F-4D97-AF65-F5344CB8AC3E}">
        <p14:creationId xmlns:p14="http://schemas.microsoft.com/office/powerpoint/2010/main" val="1293977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innovationdiscoveries.space/whats-an-engine-control-module-ecm/amp/"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atacentremagazine.com/articles/efficiency-to-loom-large-for-data-centre-industry-in-2023" TargetMode="External"/><Relationship Id="rId7" Type="http://schemas.openxmlformats.org/officeDocument/2006/relationships/hyperlink" Target="https://arstechnica.com/information-technology" TargetMode="Externa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hyperlink" Target="https://www.asetek.com/liquid-cooling/gaming-enthusiasts/gpu-cooling/"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y8bJk_hGYD4" TargetMode="External"/><Relationship Id="rId7"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hyperlink" Target="https://youtu.be/2_aYA2Ob-Go" TargetMode="External"/><Relationship Id="rId5" Type="http://schemas.openxmlformats.org/officeDocument/2006/relationships/hyperlink" Target="https://aethon.com/mobile-robots-and-industry4-0/" TargetMode="Externa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hyperlink" Target="https://youtu.be/7Wm6vy7yBNA"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hyperlink" Target="https://youtu.be/JJfppydyGHw" TargetMode="Externa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hyperlink" Target="https://youtu.be/P_nj6wW6Gsc" TargetMode="External"/><Relationship Id="rId7" Type="http://schemas.openxmlformats.org/officeDocument/2006/relationships/hyperlink" Target="https://github.com/dilevin/CSC417-physics-based-animation" TargetMode="External"/><Relationship Id="rId2" Type="http://schemas.openxmlformats.org/officeDocument/2006/relationships/hyperlink" Target="https://youtu.be/8oIQy6fxfCA"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www.toptal.com/game/video-game-physics-part-i-an-introduction-to-rigid-body-dynamics" TargetMode="External"/><Relationship Id="rId4" Type="http://schemas.openxmlformats.org/officeDocument/2006/relationships/hyperlink" Target="https://en.wikipedia.org/wiki/Kerbal_Space_Progra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B7E2-FDCD-6C8F-E98A-A23F3F76D840}"/>
              </a:ext>
            </a:extLst>
          </p:cNvPr>
          <p:cNvSpPr>
            <a:spLocks noGrp="1"/>
          </p:cNvSpPr>
          <p:nvPr>
            <p:ph type="ctrTitle"/>
          </p:nvPr>
        </p:nvSpPr>
        <p:spPr>
          <a:xfrm>
            <a:off x="1879600" y="1795416"/>
            <a:ext cx="9144000" cy="2387600"/>
          </a:xfrm>
        </p:spPr>
        <p:txBody>
          <a:bodyPr>
            <a:normAutofit fontScale="90000"/>
          </a:bodyPr>
          <a:lstStyle/>
          <a:p>
            <a:r>
              <a:rPr lang="en-US" b="1" dirty="0">
                <a:solidFill>
                  <a:srgbClr val="002060"/>
                </a:solidFill>
              </a:rPr>
              <a:t>Fundamentals of Mechanical Engineering </a:t>
            </a:r>
            <a:br>
              <a:rPr lang="en-US" b="1" dirty="0"/>
            </a:br>
            <a:r>
              <a:rPr lang="en-US" b="1" dirty="0">
                <a:solidFill>
                  <a:srgbClr val="C00000"/>
                </a:solidFill>
              </a:rPr>
              <a:t>BME-101</a:t>
            </a:r>
            <a:endParaRPr lang="en-IN" b="1" dirty="0">
              <a:solidFill>
                <a:srgbClr val="C00000"/>
              </a:solidFill>
            </a:endParaRPr>
          </a:p>
        </p:txBody>
      </p:sp>
      <p:sp>
        <p:nvSpPr>
          <p:cNvPr id="3" name="Subtitle 2">
            <a:extLst>
              <a:ext uri="{FF2B5EF4-FFF2-40B4-BE49-F238E27FC236}">
                <a16:creationId xmlns:a16="http://schemas.microsoft.com/office/drawing/2014/main" id="{59218D14-B882-460F-481F-21245CFCB8E2}"/>
              </a:ext>
            </a:extLst>
          </p:cNvPr>
          <p:cNvSpPr>
            <a:spLocks noGrp="1"/>
          </p:cNvSpPr>
          <p:nvPr>
            <p:ph type="subTitle" idx="1"/>
          </p:nvPr>
        </p:nvSpPr>
        <p:spPr>
          <a:xfrm>
            <a:off x="1513840" y="5181600"/>
            <a:ext cx="9154160" cy="1676400"/>
          </a:xfrm>
        </p:spPr>
        <p:txBody>
          <a:bodyPr>
            <a:normAutofit fontScale="92500" lnSpcReduction="20000"/>
          </a:bodyPr>
          <a:lstStyle/>
          <a:p>
            <a:r>
              <a:rPr lang="en-US" sz="2800" b="1" dirty="0">
                <a:solidFill>
                  <a:srgbClr val="002060"/>
                </a:solidFill>
              </a:rPr>
              <a:t>Dr. Pratishtha Sharma</a:t>
            </a:r>
          </a:p>
          <a:p>
            <a:r>
              <a:rPr lang="en-US" sz="2800" dirty="0"/>
              <a:t>(Assistant Professor)</a:t>
            </a:r>
          </a:p>
          <a:p>
            <a:r>
              <a:rPr lang="en-US" sz="2800" dirty="0"/>
              <a:t>Department of Mechanical Engineering </a:t>
            </a:r>
          </a:p>
          <a:p>
            <a:r>
              <a:rPr lang="en-US" sz="2800" dirty="0"/>
              <a:t>ABES Engineering College, Ghaziabad </a:t>
            </a:r>
            <a:endParaRPr lang="en-IN" sz="2800" dirty="0"/>
          </a:p>
        </p:txBody>
      </p:sp>
      <p:pic>
        <p:nvPicPr>
          <p:cNvPr id="12" name="Picture 11" descr="ABESEC OLA">
            <a:extLst>
              <a:ext uri="{FF2B5EF4-FFF2-40B4-BE49-F238E27FC236}">
                <a16:creationId xmlns:a16="http://schemas.microsoft.com/office/drawing/2014/main" id="{FAE1B79B-EA1D-6FEC-CFE7-4120228A22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8720" y="0"/>
            <a:ext cx="3383280" cy="1499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8822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60B8F-E532-43F7-4D1F-55137D5ED535}"/>
              </a:ext>
            </a:extLst>
          </p:cNvPr>
          <p:cNvSpPr>
            <a:spLocks noGrp="1"/>
          </p:cNvSpPr>
          <p:nvPr>
            <p:ph type="title"/>
          </p:nvPr>
        </p:nvSpPr>
        <p:spPr>
          <a:xfrm>
            <a:off x="822960" y="345441"/>
            <a:ext cx="10530840" cy="1345248"/>
          </a:xfrm>
        </p:spPr>
        <p:txBody>
          <a:bodyPr/>
          <a:lstStyle/>
          <a:p>
            <a:r>
              <a:rPr lang="en-US" b="1" dirty="0"/>
              <a:t>Application of computer science in IC Engine &amp; Hybrid Vehicle </a:t>
            </a:r>
            <a:endParaRPr lang="en-IN" b="1" dirty="0"/>
          </a:p>
        </p:txBody>
      </p:sp>
      <p:pic>
        <p:nvPicPr>
          <p:cNvPr id="13" name="Picture 12">
            <a:extLst>
              <a:ext uri="{FF2B5EF4-FFF2-40B4-BE49-F238E27FC236}">
                <a16:creationId xmlns:a16="http://schemas.microsoft.com/office/drawing/2014/main" id="{87BF6896-B57C-B301-F4DC-6C949D5E726B}"/>
              </a:ext>
            </a:extLst>
          </p:cNvPr>
          <p:cNvPicPr>
            <a:picLocks noChangeAspect="1"/>
          </p:cNvPicPr>
          <p:nvPr/>
        </p:nvPicPr>
        <p:blipFill rotWithShape="1">
          <a:blip r:embed="rId2"/>
          <a:srcRect l="5617" r="851"/>
          <a:stretch/>
        </p:blipFill>
        <p:spPr>
          <a:xfrm>
            <a:off x="822960" y="1734235"/>
            <a:ext cx="7376089" cy="4378960"/>
          </a:xfrm>
          <a:prstGeom prst="rect">
            <a:avLst/>
          </a:prstGeom>
        </p:spPr>
      </p:pic>
      <p:sp>
        <p:nvSpPr>
          <p:cNvPr id="15" name="TextBox 14">
            <a:extLst>
              <a:ext uri="{FF2B5EF4-FFF2-40B4-BE49-F238E27FC236}">
                <a16:creationId xmlns:a16="http://schemas.microsoft.com/office/drawing/2014/main" id="{4EE4E802-705F-8467-D8BC-A45103BEA921}"/>
              </a:ext>
            </a:extLst>
          </p:cNvPr>
          <p:cNvSpPr txBox="1"/>
          <p:nvPr/>
        </p:nvSpPr>
        <p:spPr>
          <a:xfrm>
            <a:off x="8402320" y="1778615"/>
            <a:ext cx="3667760" cy="1631216"/>
          </a:xfrm>
          <a:prstGeom prst="rect">
            <a:avLst/>
          </a:prstGeom>
          <a:noFill/>
        </p:spPr>
        <p:txBody>
          <a:bodyPr wrap="square">
            <a:spAutoFit/>
          </a:bodyPr>
          <a:lstStyle/>
          <a:p>
            <a:r>
              <a:rPr lang="en-US" sz="2000" dirty="0"/>
              <a:t>The Engine Control Module (ECM) uses a variety of </a:t>
            </a:r>
            <a:r>
              <a:rPr lang="en-US" sz="2000" b="1" dirty="0">
                <a:highlight>
                  <a:srgbClr val="FFFF00"/>
                </a:highlight>
              </a:rPr>
              <a:t>complex algorithms and programming logic</a:t>
            </a:r>
            <a:r>
              <a:rPr lang="en-US" sz="2000" dirty="0"/>
              <a:t> to control the operation of the engine.</a:t>
            </a:r>
            <a:endParaRPr lang="en-IN" sz="2000" dirty="0"/>
          </a:p>
        </p:txBody>
      </p:sp>
      <p:sp>
        <p:nvSpPr>
          <p:cNvPr id="17" name="TextBox 16">
            <a:extLst>
              <a:ext uri="{FF2B5EF4-FFF2-40B4-BE49-F238E27FC236}">
                <a16:creationId xmlns:a16="http://schemas.microsoft.com/office/drawing/2014/main" id="{4060EA76-9633-6382-5979-3E8D2013FA79}"/>
              </a:ext>
            </a:extLst>
          </p:cNvPr>
          <p:cNvSpPr txBox="1"/>
          <p:nvPr/>
        </p:nvSpPr>
        <p:spPr>
          <a:xfrm>
            <a:off x="965200" y="6113195"/>
            <a:ext cx="8371840" cy="646331"/>
          </a:xfrm>
          <a:prstGeom prst="rect">
            <a:avLst/>
          </a:prstGeom>
          <a:noFill/>
        </p:spPr>
        <p:txBody>
          <a:bodyPr wrap="square">
            <a:spAutoFit/>
          </a:bodyPr>
          <a:lstStyle/>
          <a:p>
            <a:r>
              <a:rPr lang="en-IN" dirty="0">
                <a:hlinkClick r:id="rId3"/>
              </a:rPr>
              <a:t>https://innovationdiscoveries.space/whats-an-engine-control-module-ecm/amp/</a:t>
            </a:r>
            <a:endParaRPr lang="en-IN" dirty="0"/>
          </a:p>
          <a:p>
            <a:endParaRPr lang="en-IN" dirty="0"/>
          </a:p>
        </p:txBody>
      </p:sp>
    </p:spTree>
    <p:extLst>
      <p:ext uri="{BB962C8B-B14F-4D97-AF65-F5344CB8AC3E}">
        <p14:creationId xmlns:p14="http://schemas.microsoft.com/office/powerpoint/2010/main" val="3075866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1EA5D-0C6D-8F4E-438C-BF27839A9E85}"/>
              </a:ext>
            </a:extLst>
          </p:cNvPr>
          <p:cNvSpPr>
            <a:spLocks noGrp="1"/>
          </p:cNvSpPr>
          <p:nvPr>
            <p:ph type="title"/>
          </p:nvPr>
        </p:nvSpPr>
        <p:spPr>
          <a:xfrm>
            <a:off x="853440" y="365760"/>
            <a:ext cx="10500360" cy="1324928"/>
          </a:xfrm>
        </p:spPr>
        <p:txBody>
          <a:bodyPr/>
          <a:lstStyle/>
          <a:p>
            <a:r>
              <a:rPr lang="en-US" b="1" dirty="0"/>
              <a:t>Application of Refrigeration &amp; Air-Conditioning </a:t>
            </a:r>
            <a:endParaRPr lang="en-IN" b="1" dirty="0"/>
          </a:p>
        </p:txBody>
      </p:sp>
      <p:pic>
        <p:nvPicPr>
          <p:cNvPr id="5" name="Picture 4">
            <a:extLst>
              <a:ext uri="{FF2B5EF4-FFF2-40B4-BE49-F238E27FC236}">
                <a16:creationId xmlns:a16="http://schemas.microsoft.com/office/drawing/2014/main" id="{13F27DBB-072A-FF76-16D6-EECEF4AB3B06}"/>
              </a:ext>
            </a:extLst>
          </p:cNvPr>
          <p:cNvPicPr>
            <a:picLocks noChangeAspect="1"/>
          </p:cNvPicPr>
          <p:nvPr/>
        </p:nvPicPr>
        <p:blipFill>
          <a:blip r:embed="rId2"/>
          <a:stretch>
            <a:fillRect/>
          </a:stretch>
        </p:blipFill>
        <p:spPr>
          <a:xfrm>
            <a:off x="680720" y="1454594"/>
            <a:ext cx="5606343" cy="2536985"/>
          </a:xfrm>
          <a:prstGeom prst="rect">
            <a:avLst/>
          </a:prstGeom>
        </p:spPr>
      </p:pic>
      <p:sp>
        <p:nvSpPr>
          <p:cNvPr id="7" name="TextBox 6">
            <a:extLst>
              <a:ext uri="{FF2B5EF4-FFF2-40B4-BE49-F238E27FC236}">
                <a16:creationId xmlns:a16="http://schemas.microsoft.com/office/drawing/2014/main" id="{22E9368E-DFD6-6381-4949-5626F32B4BC2}"/>
              </a:ext>
            </a:extLst>
          </p:cNvPr>
          <p:cNvSpPr txBox="1"/>
          <p:nvPr/>
        </p:nvSpPr>
        <p:spPr>
          <a:xfrm>
            <a:off x="1116610" y="6404231"/>
            <a:ext cx="10500359" cy="646331"/>
          </a:xfrm>
          <a:prstGeom prst="rect">
            <a:avLst/>
          </a:prstGeom>
          <a:noFill/>
        </p:spPr>
        <p:txBody>
          <a:bodyPr wrap="square">
            <a:spAutoFit/>
          </a:bodyPr>
          <a:lstStyle/>
          <a:p>
            <a:r>
              <a:rPr lang="en-IN" dirty="0">
                <a:hlinkClick r:id="rId3"/>
              </a:rPr>
              <a:t>https://datacentremagazine.com/articles/efficiency-to-loom-large-for-data-centre-industry-in-2023</a:t>
            </a:r>
            <a:endParaRPr lang="en-IN" dirty="0"/>
          </a:p>
          <a:p>
            <a:endParaRPr lang="en-IN" dirty="0"/>
          </a:p>
        </p:txBody>
      </p:sp>
      <p:pic>
        <p:nvPicPr>
          <p:cNvPr id="9" name="Picture 8">
            <a:extLst>
              <a:ext uri="{FF2B5EF4-FFF2-40B4-BE49-F238E27FC236}">
                <a16:creationId xmlns:a16="http://schemas.microsoft.com/office/drawing/2014/main" id="{6459A272-8C30-C5E9-5D9F-E2A26C235437}"/>
              </a:ext>
            </a:extLst>
          </p:cNvPr>
          <p:cNvPicPr>
            <a:picLocks noChangeAspect="1"/>
          </p:cNvPicPr>
          <p:nvPr/>
        </p:nvPicPr>
        <p:blipFill>
          <a:blip r:embed="rId4"/>
          <a:stretch>
            <a:fillRect/>
          </a:stretch>
        </p:blipFill>
        <p:spPr>
          <a:xfrm>
            <a:off x="6287063" y="3818051"/>
            <a:ext cx="5776244" cy="2149300"/>
          </a:xfrm>
          <a:prstGeom prst="rect">
            <a:avLst/>
          </a:prstGeom>
        </p:spPr>
      </p:pic>
      <p:pic>
        <p:nvPicPr>
          <p:cNvPr id="11" name="Picture 10">
            <a:extLst>
              <a:ext uri="{FF2B5EF4-FFF2-40B4-BE49-F238E27FC236}">
                <a16:creationId xmlns:a16="http://schemas.microsoft.com/office/drawing/2014/main" id="{E15E89C0-5169-686B-E321-3EC2C5B54287}"/>
              </a:ext>
            </a:extLst>
          </p:cNvPr>
          <p:cNvPicPr>
            <a:picLocks noChangeAspect="1"/>
          </p:cNvPicPr>
          <p:nvPr/>
        </p:nvPicPr>
        <p:blipFill>
          <a:blip r:embed="rId5"/>
          <a:stretch>
            <a:fillRect/>
          </a:stretch>
        </p:blipFill>
        <p:spPr>
          <a:xfrm>
            <a:off x="7441120" y="1367691"/>
            <a:ext cx="2997283" cy="2450360"/>
          </a:xfrm>
          <a:prstGeom prst="rect">
            <a:avLst/>
          </a:prstGeom>
        </p:spPr>
      </p:pic>
      <p:pic>
        <p:nvPicPr>
          <p:cNvPr id="13" name="Picture 12">
            <a:extLst>
              <a:ext uri="{FF2B5EF4-FFF2-40B4-BE49-F238E27FC236}">
                <a16:creationId xmlns:a16="http://schemas.microsoft.com/office/drawing/2014/main" id="{9B6604BA-9CFB-1789-9BC9-4FCB45EA188E}"/>
              </a:ext>
            </a:extLst>
          </p:cNvPr>
          <p:cNvPicPr>
            <a:picLocks noChangeAspect="1"/>
          </p:cNvPicPr>
          <p:nvPr/>
        </p:nvPicPr>
        <p:blipFill>
          <a:blip r:embed="rId6"/>
          <a:stretch>
            <a:fillRect/>
          </a:stretch>
        </p:blipFill>
        <p:spPr>
          <a:xfrm>
            <a:off x="1280954" y="3916845"/>
            <a:ext cx="3118640" cy="2450360"/>
          </a:xfrm>
          <a:prstGeom prst="rect">
            <a:avLst/>
          </a:prstGeom>
        </p:spPr>
      </p:pic>
      <p:sp>
        <p:nvSpPr>
          <p:cNvPr id="15" name="TextBox 14">
            <a:extLst>
              <a:ext uri="{FF2B5EF4-FFF2-40B4-BE49-F238E27FC236}">
                <a16:creationId xmlns:a16="http://schemas.microsoft.com/office/drawing/2014/main" id="{421E0E1E-C1E0-4C54-5AC9-ED0F87C99A6D}"/>
              </a:ext>
            </a:extLst>
          </p:cNvPr>
          <p:cNvSpPr txBox="1"/>
          <p:nvPr/>
        </p:nvSpPr>
        <p:spPr>
          <a:xfrm>
            <a:off x="4602480" y="6122908"/>
            <a:ext cx="6096000" cy="584775"/>
          </a:xfrm>
          <a:prstGeom prst="rect">
            <a:avLst/>
          </a:prstGeom>
          <a:noFill/>
        </p:spPr>
        <p:txBody>
          <a:bodyPr wrap="square">
            <a:spAutoFit/>
          </a:bodyPr>
          <a:lstStyle/>
          <a:p>
            <a:r>
              <a:rPr lang="en-IN" sz="1600" dirty="0">
                <a:hlinkClick r:id="rId7"/>
              </a:rPr>
              <a:t>https://arstechnica.com/information-technology</a:t>
            </a:r>
            <a:endParaRPr lang="en-IN" sz="1600" dirty="0"/>
          </a:p>
          <a:p>
            <a:endParaRPr lang="en-IN" sz="1600" dirty="0"/>
          </a:p>
        </p:txBody>
      </p:sp>
    </p:spTree>
    <p:extLst>
      <p:ext uri="{BB962C8B-B14F-4D97-AF65-F5344CB8AC3E}">
        <p14:creationId xmlns:p14="http://schemas.microsoft.com/office/powerpoint/2010/main" val="2335405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080C-5FBF-915F-851E-D8F4956CA037}"/>
              </a:ext>
            </a:extLst>
          </p:cNvPr>
          <p:cNvSpPr>
            <a:spLocks noGrp="1"/>
          </p:cNvSpPr>
          <p:nvPr>
            <p:ph type="title"/>
          </p:nvPr>
        </p:nvSpPr>
        <p:spPr>
          <a:xfrm>
            <a:off x="838200" y="365125"/>
            <a:ext cx="10515600" cy="1325563"/>
          </a:xfrm>
        </p:spPr>
        <p:txBody>
          <a:bodyPr/>
          <a:lstStyle/>
          <a:p>
            <a:r>
              <a:rPr lang="en-US" b="1" dirty="0"/>
              <a:t>Application of fluid mechanics</a:t>
            </a:r>
            <a:endParaRPr lang="en-IN" b="1" dirty="0"/>
          </a:p>
        </p:txBody>
      </p:sp>
      <p:sp>
        <p:nvSpPr>
          <p:cNvPr id="3" name="Content Placeholder 2">
            <a:extLst>
              <a:ext uri="{FF2B5EF4-FFF2-40B4-BE49-F238E27FC236}">
                <a16:creationId xmlns:a16="http://schemas.microsoft.com/office/drawing/2014/main" id="{E5F4427E-5AFC-B26D-D111-A151466F218C}"/>
              </a:ext>
            </a:extLst>
          </p:cNvPr>
          <p:cNvSpPr>
            <a:spLocks noGrp="1"/>
          </p:cNvSpPr>
          <p:nvPr>
            <p:ph idx="1"/>
          </p:nvPr>
        </p:nvSpPr>
        <p:spPr>
          <a:xfrm>
            <a:off x="838200" y="1825625"/>
            <a:ext cx="6375400" cy="4351338"/>
          </a:xfrm>
        </p:spPr>
        <p:txBody>
          <a:bodyPr>
            <a:normAutofit/>
          </a:bodyPr>
          <a:lstStyle/>
          <a:p>
            <a:r>
              <a:rPr lang="en-US" b="1" dirty="0"/>
              <a:t>Cooling Solutions: </a:t>
            </a:r>
            <a:r>
              <a:rPr lang="en-US" dirty="0"/>
              <a:t>Fluid mechanics plays a vital role in designing efficient cooling solutions for computer hardware, such as central processing units (CPUs), graphics processing units (GPUs), and power electronics. </a:t>
            </a:r>
          </a:p>
          <a:p>
            <a:r>
              <a:rPr lang="en-US" dirty="0"/>
              <a:t>Heat sinks, heat pipes, and liquid cooling systems utilize principles of fluid mechanics to transfer and dissipate heat generated by electronic components. </a:t>
            </a:r>
          </a:p>
        </p:txBody>
      </p:sp>
      <p:pic>
        <p:nvPicPr>
          <p:cNvPr id="5" name="Picture 4">
            <a:extLst>
              <a:ext uri="{FF2B5EF4-FFF2-40B4-BE49-F238E27FC236}">
                <a16:creationId xmlns:a16="http://schemas.microsoft.com/office/drawing/2014/main" id="{235F6F7C-B89F-B960-9011-049EF8A9F13E}"/>
              </a:ext>
            </a:extLst>
          </p:cNvPr>
          <p:cNvPicPr>
            <a:picLocks noChangeAspect="1"/>
          </p:cNvPicPr>
          <p:nvPr/>
        </p:nvPicPr>
        <p:blipFill>
          <a:blip r:embed="rId2"/>
          <a:stretch>
            <a:fillRect/>
          </a:stretch>
        </p:blipFill>
        <p:spPr>
          <a:xfrm>
            <a:off x="7544727" y="1120018"/>
            <a:ext cx="4547149" cy="4351339"/>
          </a:xfrm>
          <a:prstGeom prst="rect">
            <a:avLst/>
          </a:prstGeom>
        </p:spPr>
      </p:pic>
      <p:sp>
        <p:nvSpPr>
          <p:cNvPr id="7" name="TextBox 6">
            <a:extLst>
              <a:ext uri="{FF2B5EF4-FFF2-40B4-BE49-F238E27FC236}">
                <a16:creationId xmlns:a16="http://schemas.microsoft.com/office/drawing/2014/main" id="{45FA2FED-C96A-286B-51C6-DF0DAED60C42}"/>
              </a:ext>
            </a:extLst>
          </p:cNvPr>
          <p:cNvSpPr txBox="1"/>
          <p:nvPr/>
        </p:nvSpPr>
        <p:spPr>
          <a:xfrm>
            <a:off x="977900" y="5988734"/>
            <a:ext cx="10736580" cy="646331"/>
          </a:xfrm>
          <a:prstGeom prst="rect">
            <a:avLst/>
          </a:prstGeom>
          <a:noFill/>
        </p:spPr>
        <p:txBody>
          <a:bodyPr wrap="square">
            <a:spAutoFit/>
          </a:bodyPr>
          <a:lstStyle/>
          <a:p>
            <a:r>
              <a:rPr lang="en-IN" dirty="0">
                <a:hlinkClick r:id="rId3"/>
              </a:rPr>
              <a:t>https://www.asetek.com/liquid-cooling/gaming-enthusiasts/gpu-cooling/</a:t>
            </a:r>
            <a:endParaRPr lang="en-IN" dirty="0"/>
          </a:p>
          <a:p>
            <a:endParaRPr lang="en-IN" dirty="0"/>
          </a:p>
        </p:txBody>
      </p:sp>
    </p:spTree>
    <p:extLst>
      <p:ext uri="{BB962C8B-B14F-4D97-AF65-F5344CB8AC3E}">
        <p14:creationId xmlns:p14="http://schemas.microsoft.com/office/powerpoint/2010/main" val="2298285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1D4B1-C0D9-A58C-7FE9-327F09902FE7}"/>
              </a:ext>
            </a:extLst>
          </p:cNvPr>
          <p:cNvSpPr>
            <a:spLocks noGrp="1"/>
          </p:cNvSpPr>
          <p:nvPr>
            <p:ph type="title"/>
          </p:nvPr>
        </p:nvSpPr>
        <p:spPr>
          <a:xfrm>
            <a:off x="822960" y="335281"/>
            <a:ext cx="10530840" cy="1355408"/>
          </a:xfrm>
        </p:spPr>
        <p:txBody>
          <a:bodyPr/>
          <a:lstStyle/>
          <a:p>
            <a:r>
              <a:rPr lang="en-US" b="1" dirty="0"/>
              <a:t>Application of Mechatronics </a:t>
            </a:r>
            <a:endParaRPr lang="en-IN" b="1" dirty="0"/>
          </a:p>
        </p:txBody>
      </p:sp>
      <p:pic>
        <p:nvPicPr>
          <p:cNvPr id="5" name="Picture 4">
            <a:extLst>
              <a:ext uri="{FF2B5EF4-FFF2-40B4-BE49-F238E27FC236}">
                <a16:creationId xmlns:a16="http://schemas.microsoft.com/office/drawing/2014/main" id="{74CEA485-F9F8-941C-18ED-5DEA10B39CDA}"/>
              </a:ext>
            </a:extLst>
          </p:cNvPr>
          <p:cNvPicPr>
            <a:picLocks noChangeAspect="1"/>
          </p:cNvPicPr>
          <p:nvPr/>
        </p:nvPicPr>
        <p:blipFill>
          <a:blip r:embed="rId2"/>
          <a:stretch>
            <a:fillRect/>
          </a:stretch>
        </p:blipFill>
        <p:spPr>
          <a:xfrm>
            <a:off x="204077" y="1518919"/>
            <a:ext cx="3142117" cy="2885618"/>
          </a:xfrm>
          <a:prstGeom prst="rect">
            <a:avLst/>
          </a:prstGeom>
        </p:spPr>
      </p:pic>
      <p:sp>
        <p:nvSpPr>
          <p:cNvPr id="7" name="TextBox 6">
            <a:extLst>
              <a:ext uri="{FF2B5EF4-FFF2-40B4-BE49-F238E27FC236}">
                <a16:creationId xmlns:a16="http://schemas.microsoft.com/office/drawing/2014/main" id="{CF9343F9-BB77-E7ED-FDB0-2E3020FD4655}"/>
              </a:ext>
            </a:extLst>
          </p:cNvPr>
          <p:cNvSpPr txBox="1"/>
          <p:nvPr/>
        </p:nvSpPr>
        <p:spPr>
          <a:xfrm>
            <a:off x="5319637" y="6444453"/>
            <a:ext cx="6096000" cy="646331"/>
          </a:xfrm>
          <a:prstGeom prst="rect">
            <a:avLst/>
          </a:prstGeom>
          <a:noFill/>
        </p:spPr>
        <p:txBody>
          <a:bodyPr wrap="square">
            <a:spAutoFit/>
          </a:bodyPr>
          <a:lstStyle/>
          <a:p>
            <a:r>
              <a:rPr lang="en-IN" dirty="0">
                <a:hlinkClick r:id="rId3"/>
              </a:rPr>
              <a:t>https://youtu.be/y8bJk_hGYD4</a:t>
            </a:r>
            <a:endParaRPr lang="en-IN" dirty="0"/>
          </a:p>
          <a:p>
            <a:endParaRPr lang="en-IN" dirty="0"/>
          </a:p>
        </p:txBody>
      </p:sp>
      <p:pic>
        <p:nvPicPr>
          <p:cNvPr id="9" name="Picture 8">
            <a:extLst>
              <a:ext uri="{FF2B5EF4-FFF2-40B4-BE49-F238E27FC236}">
                <a16:creationId xmlns:a16="http://schemas.microsoft.com/office/drawing/2014/main" id="{90E16E46-B1A2-611F-D28C-66FFCF2B0516}"/>
              </a:ext>
            </a:extLst>
          </p:cNvPr>
          <p:cNvPicPr>
            <a:picLocks noChangeAspect="1"/>
          </p:cNvPicPr>
          <p:nvPr/>
        </p:nvPicPr>
        <p:blipFill>
          <a:blip r:embed="rId4"/>
          <a:stretch>
            <a:fillRect/>
          </a:stretch>
        </p:blipFill>
        <p:spPr>
          <a:xfrm>
            <a:off x="3565470" y="1332760"/>
            <a:ext cx="3984099" cy="3278255"/>
          </a:xfrm>
          <a:prstGeom prst="rect">
            <a:avLst/>
          </a:prstGeom>
        </p:spPr>
      </p:pic>
      <p:sp>
        <p:nvSpPr>
          <p:cNvPr id="11" name="TextBox 10">
            <a:extLst>
              <a:ext uri="{FF2B5EF4-FFF2-40B4-BE49-F238E27FC236}">
                <a16:creationId xmlns:a16="http://schemas.microsoft.com/office/drawing/2014/main" id="{33B0F52D-7FDC-DBC0-199D-EAC13BB67662}"/>
              </a:ext>
            </a:extLst>
          </p:cNvPr>
          <p:cNvSpPr txBox="1"/>
          <p:nvPr/>
        </p:nvSpPr>
        <p:spPr>
          <a:xfrm>
            <a:off x="204077" y="6476552"/>
            <a:ext cx="6096000" cy="646331"/>
          </a:xfrm>
          <a:prstGeom prst="rect">
            <a:avLst/>
          </a:prstGeom>
          <a:noFill/>
        </p:spPr>
        <p:txBody>
          <a:bodyPr wrap="square">
            <a:spAutoFit/>
          </a:bodyPr>
          <a:lstStyle/>
          <a:p>
            <a:r>
              <a:rPr lang="en-IN" dirty="0">
                <a:hlinkClick r:id="rId5"/>
              </a:rPr>
              <a:t>https://aethon.com/mobile-robots-and-industry4-0/</a:t>
            </a:r>
            <a:endParaRPr lang="en-IN" dirty="0"/>
          </a:p>
          <a:p>
            <a:endParaRPr lang="en-IN" dirty="0"/>
          </a:p>
        </p:txBody>
      </p:sp>
      <p:sp>
        <p:nvSpPr>
          <p:cNvPr id="13" name="TextBox 12">
            <a:extLst>
              <a:ext uri="{FF2B5EF4-FFF2-40B4-BE49-F238E27FC236}">
                <a16:creationId xmlns:a16="http://schemas.microsoft.com/office/drawing/2014/main" id="{D10D919A-73A5-523D-00A3-BF386A4944ED}"/>
              </a:ext>
            </a:extLst>
          </p:cNvPr>
          <p:cNvSpPr txBox="1"/>
          <p:nvPr/>
        </p:nvSpPr>
        <p:spPr>
          <a:xfrm>
            <a:off x="8538603" y="6444452"/>
            <a:ext cx="6096000" cy="646331"/>
          </a:xfrm>
          <a:prstGeom prst="rect">
            <a:avLst/>
          </a:prstGeom>
          <a:noFill/>
        </p:spPr>
        <p:txBody>
          <a:bodyPr wrap="square">
            <a:spAutoFit/>
          </a:bodyPr>
          <a:lstStyle/>
          <a:p>
            <a:r>
              <a:rPr lang="en-IN" dirty="0">
                <a:hlinkClick r:id="rId6"/>
              </a:rPr>
              <a:t>https://youtu.be/2_aYA2Ob-Go</a:t>
            </a:r>
            <a:endParaRPr lang="en-IN" dirty="0"/>
          </a:p>
          <a:p>
            <a:endParaRPr lang="en-IN" dirty="0"/>
          </a:p>
        </p:txBody>
      </p:sp>
      <p:pic>
        <p:nvPicPr>
          <p:cNvPr id="15" name="Picture 14">
            <a:extLst>
              <a:ext uri="{FF2B5EF4-FFF2-40B4-BE49-F238E27FC236}">
                <a16:creationId xmlns:a16="http://schemas.microsoft.com/office/drawing/2014/main" id="{19FFC20D-ACC4-2D89-E52C-0F5BC4D3B27F}"/>
              </a:ext>
            </a:extLst>
          </p:cNvPr>
          <p:cNvPicPr>
            <a:picLocks noChangeAspect="1"/>
          </p:cNvPicPr>
          <p:nvPr/>
        </p:nvPicPr>
        <p:blipFill>
          <a:blip r:embed="rId7"/>
          <a:stretch>
            <a:fillRect/>
          </a:stretch>
        </p:blipFill>
        <p:spPr>
          <a:xfrm>
            <a:off x="7730562" y="1286541"/>
            <a:ext cx="4257361" cy="4284917"/>
          </a:xfrm>
          <a:prstGeom prst="rect">
            <a:avLst/>
          </a:prstGeom>
        </p:spPr>
      </p:pic>
    </p:spTree>
    <p:extLst>
      <p:ext uri="{BB962C8B-B14F-4D97-AF65-F5344CB8AC3E}">
        <p14:creationId xmlns:p14="http://schemas.microsoft.com/office/powerpoint/2010/main" val="2903156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7B267-2095-B7C7-582B-AC647A8AA367}"/>
              </a:ext>
            </a:extLst>
          </p:cNvPr>
          <p:cNvSpPr>
            <a:spLocks noGrp="1"/>
          </p:cNvSpPr>
          <p:nvPr>
            <p:ph type="title"/>
          </p:nvPr>
        </p:nvSpPr>
        <p:spPr>
          <a:xfrm>
            <a:off x="838200" y="365125"/>
            <a:ext cx="10515600" cy="1325563"/>
          </a:xfrm>
        </p:spPr>
        <p:txBody>
          <a:bodyPr/>
          <a:lstStyle/>
          <a:p>
            <a:r>
              <a:rPr lang="en-US" b="1" dirty="0"/>
              <a:t>Why this course?</a:t>
            </a:r>
            <a:endParaRPr lang="en-IN" b="1" dirty="0"/>
          </a:p>
        </p:txBody>
      </p:sp>
      <p:sp>
        <p:nvSpPr>
          <p:cNvPr id="3" name="Content Placeholder 2">
            <a:extLst>
              <a:ext uri="{FF2B5EF4-FFF2-40B4-BE49-F238E27FC236}">
                <a16:creationId xmlns:a16="http://schemas.microsoft.com/office/drawing/2014/main" id="{037D29FF-0C63-6F7A-6C4B-FB616E4359ED}"/>
              </a:ext>
            </a:extLst>
          </p:cNvPr>
          <p:cNvSpPr>
            <a:spLocks noGrp="1"/>
          </p:cNvSpPr>
          <p:nvPr>
            <p:ph idx="1"/>
          </p:nvPr>
        </p:nvSpPr>
        <p:spPr/>
        <p:txBody>
          <a:bodyPr/>
          <a:lstStyle/>
          <a:p>
            <a:r>
              <a:rPr lang="en-US" b="1" dirty="0"/>
              <a:t>Interdisciplinary Knowledge: </a:t>
            </a:r>
            <a:r>
              <a:rPr lang="en-US" dirty="0"/>
              <a:t>This course can provide you a basic understanding of mechanical principles, such as mechanics, IC engine, Electric Vehicle, Fluid Mechanics, RAC and Mechatronics. </a:t>
            </a:r>
          </a:p>
          <a:p>
            <a:r>
              <a:rPr lang="en-US" dirty="0"/>
              <a:t>This interdisciplinary knowledge can enhance your problem-solving skills and enable you to design software solutions that integrate with mechanical systems, such as robotics, automation, and IoT devices.</a:t>
            </a:r>
          </a:p>
          <a:p>
            <a:r>
              <a:rPr lang="en-US" dirty="0"/>
              <a:t>This can be valuable in the modern world where interdisciplinary approaches are increasingly becoming important for innovation and technological advancements.</a:t>
            </a:r>
            <a:endParaRPr lang="en-IN" dirty="0"/>
          </a:p>
        </p:txBody>
      </p:sp>
    </p:spTree>
    <p:extLst>
      <p:ext uri="{BB962C8B-B14F-4D97-AF65-F5344CB8AC3E}">
        <p14:creationId xmlns:p14="http://schemas.microsoft.com/office/powerpoint/2010/main" val="4262430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4DF93-8AFE-BAD0-BF58-916A4E6FE39A}"/>
              </a:ext>
            </a:extLst>
          </p:cNvPr>
          <p:cNvSpPr>
            <a:spLocks noGrp="1"/>
          </p:cNvSpPr>
          <p:nvPr>
            <p:ph type="title"/>
          </p:nvPr>
        </p:nvSpPr>
        <p:spPr/>
        <p:txBody>
          <a:bodyPr/>
          <a:lstStyle/>
          <a:p>
            <a:r>
              <a:rPr lang="en-US" b="1" dirty="0"/>
              <a:t>Why this course?</a:t>
            </a:r>
            <a:endParaRPr lang="en-IN" dirty="0"/>
          </a:p>
        </p:txBody>
      </p:sp>
      <p:sp>
        <p:nvSpPr>
          <p:cNvPr id="3" name="Content Placeholder 2">
            <a:extLst>
              <a:ext uri="{FF2B5EF4-FFF2-40B4-BE49-F238E27FC236}">
                <a16:creationId xmlns:a16="http://schemas.microsoft.com/office/drawing/2014/main" id="{798A3E4C-12D7-233E-4EB9-C13D57C7C826}"/>
              </a:ext>
            </a:extLst>
          </p:cNvPr>
          <p:cNvSpPr>
            <a:spLocks noGrp="1"/>
          </p:cNvSpPr>
          <p:nvPr>
            <p:ph idx="1"/>
          </p:nvPr>
        </p:nvSpPr>
        <p:spPr/>
        <p:txBody>
          <a:bodyPr/>
          <a:lstStyle/>
          <a:p>
            <a:r>
              <a:rPr lang="en-US" b="1" dirty="0"/>
              <a:t>Diversified Skill Set:</a:t>
            </a:r>
            <a:r>
              <a:rPr lang="en-US" dirty="0"/>
              <a:t> It can broaden your knowledge beyond computer programming and software development and equip you with a well-rounded skill set that includes knowledge of mechanical principles, and physical design considerations. </a:t>
            </a:r>
          </a:p>
          <a:p>
            <a:r>
              <a:rPr lang="en-US" dirty="0"/>
              <a:t>This can make you more versatile and adaptable in the job market, as they can potentially work in industries that require expertise in both computer science and mechanical engineering.</a:t>
            </a:r>
            <a:endParaRPr lang="en-IN" dirty="0"/>
          </a:p>
        </p:txBody>
      </p:sp>
    </p:spTree>
    <p:extLst>
      <p:ext uri="{BB962C8B-B14F-4D97-AF65-F5344CB8AC3E}">
        <p14:creationId xmlns:p14="http://schemas.microsoft.com/office/powerpoint/2010/main" val="1634237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FA61B-450C-D05D-F738-36697222469C}"/>
              </a:ext>
            </a:extLst>
          </p:cNvPr>
          <p:cNvSpPr>
            <a:spLocks noGrp="1"/>
          </p:cNvSpPr>
          <p:nvPr>
            <p:ph type="title"/>
          </p:nvPr>
        </p:nvSpPr>
        <p:spPr/>
        <p:txBody>
          <a:bodyPr/>
          <a:lstStyle/>
          <a:p>
            <a:r>
              <a:rPr lang="en-US" b="1" dirty="0"/>
              <a:t>Why this course?</a:t>
            </a:r>
            <a:endParaRPr lang="en-IN" dirty="0"/>
          </a:p>
        </p:txBody>
      </p:sp>
      <p:sp>
        <p:nvSpPr>
          <p:cNvPr id="3" name="Content Placeholder 2">
            <a:extLst>
              <a:ext uri="{FF2B5EF4-FFF2-40B4-BE49-F238E27FC236}">
                <a16:creationId xmlns:a16="http://schemas.microsoft.com/office/drawing/2014/main" id="{84A216A4-6E27-A02B-639F-176EEC1A4445}"/>
              </a:ext>
            </a:extLst>
          </p:cNvPr>
          <p:cNvSpPr>
            <a:spLocks noGrp="1"/>
          </p:cNvSpPr>
          <p:nvPr>
            <p:ph idx="1"/>
          </p:nvPr>
        </p:nvSpPr>
        <p:spPr/>
        <p:txBody>
          <a:bodyPr/>
          <a:lstStyle/>
          <a:p>
            <a:r>
              <a:rPr lang="en-US" b="1" dirty="0"/>
              <a:t>Career Opportunities: </a:t>
            </a:r>
            <a:r>
              <a:rPr lang="en-US" dirty="0"/>
              <a:t>Many industries, such as automotive, aerospace, robotics, and manufacturing, require professionals who have a solid understanding of both computer science and mechanical engineering. </a:t>
            </a:r>
          </a:p>
          <a:p>
            <a:r>
              <a:rPr lang="en-US" dirty="0"/>
              <a:t>By having an introduction to this course, computer science students can gain a competitive edge in the job market, as you would be better positioned to pursue careers in these industries. </a:t>
            </a:r>
          </a:p>
          <a:p>
            <a:r>
              <a:rPr lang="en-US" dirty="0"/>
              <a:t>This can open up diverse career opportunities and increase their employability prospects.</a:t>
            </a:r>
            <a:endParaRPr lang="en-IN" dirty="0"/>
          </a:p>
        </p:txBody>
      </p:sp>
    </p:spTree>
    <p:extLst>
      <p:ext uri="{BB962C8B-B14F-4D97-AF65-F5344CB8AC3E}">
        <p14:creationId xmlns:p14="http://schemas.microsoft.com/office/powerpoint/2010/main" val="64346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A7A0B-FC05-D184-9896-3265C64312C2}"/>
              </a:ext>
            </a:extLst>
          </p:cNvPr>
          <p:cNvSpPr>
            <a:spLocks noGrp="1"/>
          </p:cNvSpPr>
          <p:nvPr>
            <p:ph type="title"/>
          </p:nvPr>
        </p:nvSpPr>
        <p:spPr>
          <a:xfrm>
            <a:off x="843280" y="375919"/>
            <a:ext cx="10510520" cy="1314769"/>
          </a:xfrm>
        </p:spPr>
        <p:txBody>
          <a:bodyPr/>
          <a:lstStyle/>
          <a:p>
            <a:r>
              <a:rPr lang="en-US" b="1" dirty="0"/>
              <a:t>Integration: </a:t>
            </a:r>
            <a:r>
              <a:rPr lang="en-US" b="1" dirty="0" err="1">
                <a:solidFill>
                  <a:srgbClr val="FF0000"/>
                </a:solidFill>
              </a:rPr>
              <a:t>M</a:t>
            </a:r>
            <a:r>
              <a:rPr lang="en-US" b="1" dirty="0" err="1">
                <a:solidFill>
                  <a:srgbClr val="00B050"/>
                </a:solidFill>
              </a:rPr>
              <a:t>E</a:t>
            </a:r>
            <a:r>
              <a:rPr lang="en-US" b="1" dirty="0" err="1">
                <a:solidFill>
                  <a:srgbClr val="7030A0"/>
                </a:solidFill>
              </a:rPr>
              <a:t>C</a:t>
            </a:r>
            <a:r>
              <a:rPr lang="en-US" b="1" dirty="0" err="1"/>
              <a:t>hatronics</a:t>
            </a:r>
            <a:r>
              <a:rPr lang="en-US" b="1" dirty="0"/>
              <a:t> </a:t>
            </a:r>
            <a:endParaRPr lang="en-IN" b="1" dirty="0"/>
          </a:p>
        </p:txBody>
      </p:sp>
      <p:pic>
        <p:nvPicPr>
          <p:cNvPr id="4" name="Picture 3">
            <a:extLst>
              <a:ext uri="{FF2B5EF4-FFF2-40B4-BE49-F238E27FC236}">
                <a16:creationId xmlns:a16="http://schemas.microsoft.com/office/drawing/2014/main" id="{33742566-152D-DDB5-EA04-4AB6A3B478C8}"/>
              </a:ext>
            </a:extLst>
          </p:cNvPr>
          <p:cNvPicPr>
            <a:picLocks noChangeAspect="1"/>
          </p:cNvPicPr>
          <p:nvPr/>
        </p:nvPicPr>
        <p:blipFill>
          <a:blip r:embed="rId2"/>
          <a:stretch>
            <a:fillRect/>
          </a:stretch>
        </p:blipFill>
        <p:spPr>
          <a:xfrm>
            <a:off x="304771" y="4409163"/>
            <a:ext cx="2824397" cy="22609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27D1E9BB-84AE-332E-4017-B97BFC34D015}"/>
              </a:ext>
            </a:extLst>
          </p:cNvPr>
          <p:cNvPicPr>
            <a:picLocks noChangeAspect="1"/>
          </p:cNvPicPr>
          <p:nvPr/>
        </p:nvPicPr>
        <p:blipFill>
          <a:blip r:embed="rId3"/>
          <a:stretch>
            <a:fillRect/>
          </a:stretch>
        </p:blipFill>
        <p:spPr>
          <a:xfrm>
            <a:off x="304771" y="1845942"/>
            <a:ext cx="3429304" cy="2260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6ED96B77-DD5E-B5B6-B4DF-FF34F39093D5}"/>
              </a:ext>
            </a:extLst>
          </p:cNvPr>
          <p:cNvPicPr>
            <a:picLocks noChangeAspect="1"/>
          </p:cNvPicPr>
          <p:nvPr/>
        </p:nvPicPr>
        <p:blipFill>
          <a:blip r:embed="rId4"/>
          <a:stretch>
            <a:fillRect/>
          </a:stretch>
        </p:blipFill>
        <p:spPr>
          <a:xfrm>
            <a:off x="3398573" y="4409163"/>
            <a:ext cx="1792450" cy="2260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AD4643BB-43D4-020D-A80C-E545D69D2D90}"/>
              </a:ext>
            </a:extLst>
          </p:cNvPr>
          <p:cNvPicPr>
            <a:picLocks noChangeAspect="1"/>
          </p:cNvPicPr>
          <p:nvPr/>
        </p:nvPicPr>
        <p:blipFill>
          <a:blip r:embed="rId5"/>
          <a:stretch>
            <a:fillRect/>
          </a:stretch>
        </p:blipFill>
        <p:spPr>
          <a:xfrm>
            <a:off x="4188441" y="1845942"/>
            <a:ext cx="3789804" cy="2260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56A6FD93-3405-4271-9602-F154307B4C5D}"/>
              </a:ext>
            </a:extLst>
          </p:cNvPr>
          <p:cNvPicPr>
            <a:picLocks noChangeAspect="1"/>
          </p:cNvPicPr>
          <p:nvPr/>
        </p:nvPicPr>
        <p:blipFill>
          <a:blip r:embed="rId6"/>
          <a:stretch>
            <a:fillRect/>
          </a:stretch>
        </p:blipFill>
        <p:spPr>
          <a:xfrm>
            <a:off x="8432612" y="1845942"/>
            <a:ext cx="3312559" cy="2334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99CFE518-353C-3DD4-D50F-88E877AB34CC}"/>
              </a:ext>
            </a:extLst>
          </p:cNvPr>
          <p:cNvPicPr>
            <a:picLocks noChangeAspect="1"/>
          </p:cNvPicPr>
          <p:nvPr/>
        </p:nvPicPr>
        <p:blipFill>
          <a:blip r:embed="rId7"/>
          <a:stretch>
            <a:fillRect/>
          </a:stretch>
        </p:blipFill>
        <p:spPr>
          <a:xfrm>
            <a:off x="5460428" y="4409163"/>
            <a:ext cx="3511700" cy="2260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9CE3BCEE-B5F4-8308-3946-23AFFB2BD5D4}"/>
              </a:ext>
            </a:extLst>
          </p:cNvPr>
          <p:cNvPicPr>
            <a:picLocks noChangeAspect="1"/>
          </p:cNvPicPr>
          <p:nvPr/>
        </p:nvPicPr>
        <p:blipFill>
          <a:blip r:embed="rId8"/>
          <a:stretch>
            <a:fillRect/>
          </a:stretch>
        </p:blipFill>
        <p:spPr>
          <a:xfrm>
            <a:off x="9241533" y="4409163"/>
            <a:ext cx="2488598" cy="2264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3230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8F90B-AA18-E61A-2C46-9DAABC108186}"/>
              </a:ext>
            </a:extLst>
          </p:cNvPr>
          <p:cNvSpPr>
            <a:spLocks noGrp="1"/>
          </p:cNvSpPr>
          <p:nvPr>
            <p:ph type="title"/>
          </p:nvPr>
        </p:nvSpPr>
        <p:spPr>
          <a:xfrm>
            <a:off x="838200" y="365125"/>
            <a:ext cx="10515600" cy="1325563"/>
          </a:xfrm>
        </p:spPr>
        <p:txBody>
          <a:bodyPr/>
          <a:lstStyle/>
          <a:p>
            <a:r>
              <a:rPr lang="en-US" b="1" dirty="0"/>
              <a:t>Course Outcomes</a:t>
            </a:r>
            <a:endParaRPr lang="en-IN" b="1" dirty="0"/>
          </a:p>
        </p:txBody>
      </p:sp>
      <p:pic>
        <p:nvPicPr>
          <p:cNvPr id="5" name="Picture 4">
            <a:extLst>
              <a:ext uri="{FF2B5EF4-FFF2-40B4-BE49-F238E27FC236}">
                <a16:creationId xmlns:a16="http://schemas.microsoft.com/office/drawing/2014/main" id="{EBE2C517-148B-6DF9-4570-DC63BC21C149}"/>
              </a:ext>
            </a:extLst>
          </p:cNvPr>
          <p:cNvPicPr>
            <a:picLocks noChangeAspect="1"/>
          </p:cNvPicPr>
          <p:nvPr/>
        </p:nvPicPr>
        <p:blipFill>
          <a:blip r:embed="rId2"/>
          <a:stretch>
            <a:fillRect/>
          </a:stretch>
        </p:blipFill>
        <p:spPr>
          <a:xfrm>
            <a:off x="883379" y="1885816"/>
            <a:ext cx="9095332" cy="3793624"/>
          </a:xfrm>
          <a:prstGeom prst="rect">
            <a:avLst/>
          </a:prstGeom>
        </p:spPr>
      </p:pic>
      <p:sp>
        <p:nvSpPr>
          <p:cNvPr id="6" name="TextBox 5">
            <a:extLst>
              <a:ext uri="{FF2B5EF4-FFF2-40B4-BE49-F238E27FC236}">
                <a16:creationId xmlns:a16="http://schemas.microsoft.com/office/drawing/2014/main" id="{6952E975-228C-8D26-55AD-8352DD6E4EB9}"/>
              </a:ext>
            </a:extLst>
          </p:cNvPr>
          <p:cNvSpPr txBox="1"/>
          <p:nvPr/>
        </p:nvSpPr>
        <p:spPr>
          <a:xfrm>
            <a:off x="1056640" y="6299200"/>
            <a:ext cx="3860800" cy="646331"/>
          </a:xfrm>
          <a:prstGeom prst="rect">
            <a:avLst/>
          </a:prstGeom>
          <a:noFill/>
        </p:spPr>
        <p:txBody>
          <a:bodyPr wrap="square">
            <a:spAutoFit/>
          </a:bodyPr>
          <a:lstStyle/>
          <a:p>
            <a:r>
              <a:rPr lang="en-IN" dirty="0">
                <a:hlinkClick r:id="rId3"/>
              </a:rPr>
              <a:t>https://youtu.be/7Wm6vy7yBNA</a:t>
            </a:r>
            <a:endParaRPr lang="en-IN" dirty="0"/>
          </a:p>
          <a:p>
            <a:endParaRPr lang="en-IN" dirty="0"/>
          </a:p>
        </p:txBody>
      </p:sp>
    </p:spTree>
    <p:extLst>
      <p:ext uri="{BB962C8B-B14F-4D97-AF65-F5344CB8AC3E}">
        <p14:creationId xmlns:p14="http://schemas.microsoft.com/office/powerpoint/2010/main" val="2911851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88F3-828C-5D0D-4386-D068A1811D7A}"/>
              </a:ext>
            </a:extLst>
          </p:cNvPr>
          <p:cNvSpPr>
            <a:spLocks noGrp="1"/>
          </p:cNvSpPr>
          <p:nvPr>
            <p:ph type="title"/>
          </p:nvPr>
        </p:nvSpPr>
        <p:spPr/>
        <p:txBody>
          <a:bodyPr/>
          <a:lstStyle/>
          <a:p>
            <a:r>
              <a:rPr lang="en-US" b="1" dirty="0"/>
              <a:t>Books:</a:t>
            </a:r>
            <a:endParaRPr lang="en-IN" b="1" dirty="0"/>
          </a:p>
        </p:txBody>
      </p:sp>
      <p:pic>
        <p:nvPicPr>
          <p:cNvPr id="5" name="Picture 4">
            <a:extLst>
              <a:ext uri="{FF2B5EF4-FFF2-40B4-BE49-F238E27FC236}">
                <a16:creationId xmlns:a16="http://schemas.microsoft.com/office/drawing/2014/main" id="{F2A2C901-15BC-C3D1-8197-7A41DC218CF3}"/>
              </a:ext>
            </a:extLst>
          </p:cNvPr>
          <p:cNvPicPr>
            <a:picLocks noChangeAspect="1"/>
          </p:cNvPicPr>
          <p:nvPr/>
        </p:nvPicPr>
        <p:blipFill>
          <a:blip r:embed="rId2"/>
          <a:stretch>
            <a:fillRect/>
          </a:stretch>
        </p:blipFill>
        <p:spPr>
          <a:xfrm>
            <a:off x="838200" y="1463041"/>
            <a:ext cx="8853032" cy="2175586"/>
          </a:xfrm>
          <a:prstGeom prst="rect">
            <a:avLst/>
          </a:prstGeom>
        </p:spPr>
      </p:pic>
    </p:spTree>
    <p:extLst>
      <p:ext uri="{BB962C8B-B14F-4D97-AF65-F5344CB8AC3E}">
        <p14:creationId xmlns:p14="http://schemas.microsoft.com/office/powerpoint/2010/main" val="898365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6603-D495-EBDD-A531-728C745B5873}"/>
              </a:ext>
            </a:extLst>
          </p:cNvPr>
          <p:cNvSpPr>
            <a:spLocks noGrp="1"/>
          </p:cNvSpPr>
          <p:nvPr>
            <p:ph type="title"/>
          </p:nvPr>
        </p:nvSpPr>
        <p:spPr>
          <a:xfrm>
            <a:off x="838200" y="365125"/>
            <a:ext cx="10515600" cy="1325563"/>
          </a:xfrm>
        </p:spPr>
        <p:txBody>
          <a:bodyPr/>
          <a:lstStyle/>
          <a:p>
            <a:r>
              <a:rPr lang="en-US" b="1" dirty="0"/>
              <a:t>Scheme</a:t>
            </a:r>
            <a:endParaRPr lang="en-IN" b="1" dirty="0"/>
          </a:p>
        </p:txBody>
      </p:sp>
      <p:pic>
        <p:nvPicPr>
          <p:cNvPr id="7" name="Picture 6">
            <a:extLst>
              <a:ext uri="{FF2B5EF4-FFF2-40B4-BE49-F238E27FC236}">
                <a16:creationId xmlns:a16="http://schemas.microsoft.com/office/drawing/2014/main" id="{92EE6828-C715-8BB4-FC15-B39F3D306359}"/>
              </a:ext>
            </a:extLst>
          </p:cNvPr>
          <p:cNvPicPr>
            <a:picLocks noChangeAspect="1"/>
          </p:cNvPicPr>
          <p:nvPr/>
        </p:nvPicPr>
        <p:blipFill>
          <a:blip r:embed="rId2"/>
          <a:stretch>
            <a:fillRect/>
          </a:stretch>
        </p:blipFill>
        <p:spPr>
          <a:xfrm>
            <a:off x="5852569" y="127999"/>
            <a:ext cx="6328333" cy="6730001"/>
          </a:xfrm>
          <a:prstGeom prst="rect">
            <a:avLst/>
          </a:prstGeom>
        </p:spPr>
      </p:pic>
      <p:sp>
        <p:nvSpPr>
          <p:cNvPr id="14" name="TextBox 13">
            <a:extLst>
              <a:ext uri="{FF2B5EF4-FFF2-40B4-BE49-F238E27FC236}">
                <a16:creationId xmlns:a16="http://schemas.microsoft.com/office/drawing/2014/main" id="{E9EA834C-4DC7-BB47-0D44-42841DDAE508}"/>
              </a:ext>
            </a:extLst>
          </p:cNvPr>
          <p:cNvSpPr txBox="1"/>
          <p:nvPr/>
        </p:nvSpPr>
        <p:spPr>
          <a:xfrm flipH="1">
            <a:off x="163285" y="2113036"/>
            <a:ext cx="4001592" cy="400110"/>
          </a:xfrm>
          <a:prstGeom prst="rect">
            <a:avLst/>
          </a:prstGeom>
          <a:noFill/>
        </p:spPr>
        <p:txBody>
          <a:bodyPr wrap="square" rtlCol="0">
            <a:spAutoFit/>
          </a:bodyPr>
          <a:lstStyle/>
          <a:p>
            <a:r>
              <a:rPr lang="en-US" sz="2000" b="1" dirty="0">
                <a:highlight>
                  <a:srgbClr val="FF0000"/>
                </a:highlight>
              </a:rPr>
              <a:t>ST: 15 Marks- ST-I, ST II and ST-III</a:t>
            </a:r>
            <a:endParaRPr lang="en-IN" sz="2000" b="1" dirty="0">
              <a:highlight>
                <a:srgbClr val="FF0000"/>
              </a:highlight>
            </a:endParaRPr>
          </a:p>
        </p:txBody>
      </p:sp>
      <p:sp>
        <p:nvSpPr>
          <p:cNvPr id="15" name="TextBox 14">
            <a:extLst>
              <a:ext uri="{FF2B5EF4-FFF2-40B4-BE49-F238E27FC236}">
                <a16:creationId xmlns:a16="http://schemas.microsoft.com/office/drawing/2014/main" id="{42C35D69-E531-4136-8331-29402D9AA776}"/>
              </a:ext>
            </a:extLst>
          </p:cNvPr>
          <p:cNvSpPr txBox="1"/>
          <p:nvPr/>
        </p:nvSpPr>
        <p:spPr>
          <a:xfrm flipH="1">
            <a:off x="71120" y="5113706"/>
            <a:ext cx="5851126" cy="707886"/>
          </a:xfrm>
          <a:prstGeom prst="rect">
            <a:avLst/>
          </a:prstGeom>
          <a:noFill/>
        </p:spPr>
        <p:txBody>
          <a:bodyPr wrap="square" rtlCol="0">
            <a:spAutoFit/>
          </a:bodyPr>
          <a:lstStyle/>
          <a:p>
            <a:r>
              <a:rPr lang="en-US" sz="2000" b="1" dirty="0">
                <a:highlight>
                  <a:srgbClr val="FF0000"/>
                </a:highlight>
              </a:rPr>
              <a:t>TA: 15 Marks – 5 marks attendance + 5 marks quizzes + 5 marks class tests</a:t>
            </a:r>
            <a:endParaRPr lang="en-IN" sz="2000" b="1" dirty="0">
              <a:highlight>
                <a:srgbClr val="FF0000"/>
              </a:highlight>
            </a:endParaRPr>
          </a:p>
        </p:txBody>
      </p:sp>
      <p:graphicFrame>
        <p:nvGraphicFramePr>
          <p:cNvPr id="3" name="Table 2">
            <a:extLst>
              <a:ext uri="{FF2B5EF4-FFF2-40B4-BE49-F238E27FC236}">
                <a16:creationId xmlns:a16="http://schemas.microsoft.com/office/drawing/2014/main" id="{9EBB8DDB-E5C9-D7C8-84CC-2F66606A406D}"/>
              </a:ext>
            </a:extLst>
          </p:cNvPr>
          <p:cNvGraphicFramePr>
            <a:graphicFrameLocks noGrp="1"/>
          </p:cNvGraphicFramePr>
          <p:nvPr>
            <p:extLst>
              <p:ext uri="{D42A27DB-BD31-4B8C-83A1-F6EECF244321}">
                <p14:modId xmlns:p14="http://schemas.microsoft.com/office/powerpoint/2010/main" val="1159461837"/>
              </p:ext>
            </p:extLst>
          </p:nvPr>
        </p:nvGraphicFramePr>
        <p:xfrm>
          <a:off x="163285" y="2513146"/>
          <a:ext cx="5851128" cy="2392680"/>
        </p:xfrm>
        <a:graphic>
          <a:graphicData uri="http://schemas.openxmlformats.org/drawingml/2006/table">
            <a:tbl>
              <a:tblPr firstRow="1" bandRow="1">
                <a:tableStyleId>{5C22544A-7EE6-4342-B048-85BDC9FD1C3A}</a:tableStyleId>
              </a:tblPr>
              <a:tblGrid>
                <a:gridCol w="1609662">
                  <a:extLst>
                    <a:ext uri="{9D8B030D-6E8A-4147-A177-3AD203B41FA5}">
                      <a16:colId xmlns:a16="http://schemas.microsoft.com/office/drawing/2014/main" val="77916523"/>
                    </a:ext>
                  </a:extLst>
                </a:gridCol>
                <a:gridCol w="1278681">
                  <a:extLst>
                    <a:ext uri="{9D8B030D-6E8A-4147-A177-3AD203B41FA5}">
                      <a16:colId xmlns:a16="http://schemas.microsoft.com/office/drawing/2014/main" val="2588340844"/>
                    </a:ext>
                  </a:extLst>
                </a:gridCol>
                <a:gridCol w="1469572">
                  <a:extLst>
                    <a:ext uri="{9D8B030D-6E8A-4147-A177-3AD203B41FA5}">
                      <a16:colId xmlns:a16="http://schemas.microsoft.com/office/drawing/2014/main" val="1814370203"/>
                    </a:ext>
                  </a:extLst>
                </a:gridCol>
                <a:gridCol w="1493213">
                  <a:extLst>
                    <a:ext uri="{9D8B030D-6E8A-4147-A177-3AD203B41FA5}">
                      <a16:colId xmlns:a16="http://schemas.microsoft.com/office/drawing/2014/main" val="2466817544"/>
                    </a:ext>
                  </a:extLst>
                </a:gridCol>
              </a:tblGrid>
              <a:tr h="151425">
                <a:tc>
                  <a:txBody>
                    <a:bodyPr/>
                    <a:lstStyle/>
                    <a:p>
                      <a:r>
                        <a:rPr lang="en-US" dirty="0"/>
                        <a:t>Name of Exam</a:t>
                      </a:r>
                      <a:endParaRPr lang="en-IN" dirty="0"/>
                    </a:p>
                  </a:txBody>
                  <a:tcPr/>
                </a:tc>
                <a:tc>
                  <a:txBody>
                    <a:bodyPr/>
                    <a:lstStyle/>
                    <a:p>
                      <a:r>
                        <a:rPr lang="en-US" dirty="0"/>
                        <a:t>ST I</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 II</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 III</a:t>
                      </a:r>
                      <a:endParaRPr lang="en-IN" dirty="0"/>
                    </a:p>
                  </a:txBody>
                  <a:tcPr/>
                </a:tc>
                <a:extLst>
                  <a:ext uri="{0D108BD9-81ED-4DB2-BD59-A6C34878D82A}">
                    <a16:rowId xmlns:a16="http://schemas.microsoft.com/office/drawing/2014/main" val="2645264507"/>
                  </a:ext>
                </a:extLst>
              </a:tr>
              <a:tr h="370840">
                <a:tc>
                  <a:txBody>
                    <a:bodyPr/>
                    <a:lstStyle/>
                    <a:p>
                      <a:r>
                        <a:rPr lang="en-US" dirty="0"/>
                        <a:t>Max. Marks</a:t>
                      </a:r>
                      <a:endParaRPr lang="en-IN" dirty="0"/>
                    </a:p>
                  </a:txBody>
                  <a:tcPr/>
                </a:tc>
                <a:tc>
                  <a:txBody>
                    <a:bodyPr/>
                    <a:lstStyle/>
                    <a:p>
                      <a:r>
                        <a:rPr lang="en-US" dirty="0"/>
                        <a:t>30</a:t>
                      </a:r>
                      <a:endParaRPr lang="en-IN" dirty="0"/>
                    </a:p>
                  </a:txBody>
                  <a:tcPr/>
                </a:tc>
                <a:tc>
                  <a:txBody>
                    <a:bodyPr/>
                    <a:lstStyle/>
                    <a:p>
                      <a:r>
                        <a:rPr lang="en-US" dirty="0"/>
                        <a:t>30</a:t>
                      </a:r>
                      <a:endParaRPr lang="en-IN" dirty="0"/>
                    </a:p>
                  </a:txBody>
                  <a:tcPr/>
                </a:tc>
                <a:tc>
                  <a:txBody>
                    <a:bodyPr/>
                    <a:lstStyle/>
                    <a:p>
                      <a:r>
                        <a:rPr lang="en-US" dirty="0"/>
                        <a:t>40</a:t>
                      </a:r>
                      <a:endParaRPr lang="en-IN" dirty="0"/>
                    </a:p>
                  </a:txBody>
                  <a:tcPr/>
                </a:tc>
                <a:extLst>
                  <a:ext uri="{0D108BD9-81ED-4DB2-BD59-A6C34878D82A}">
                    <a16:rowId xmlns:a16="http://schemas.microsoft.com/office/drawing/2014/main" val="1755851464"/>
                  </a:ext>
                </a:extLst>
              </a:tr>
              <a:tr h="370840">
                <a:tc>
                  <a:txBody>
                    <a:bodyPr/>
                    <a:lstStyle/>
                    <a:p>
                      <a:r>
                        <a:rPr lang="en-US" dirty="0"/>
                        <a:t>Syllabus</a:t>
                      </a:r>
                      <a:endParaRPr lang="en-IN" dirty="0"/>
                    </a:p>
                  </a:txBody>
                  <a:tcPr/>
                </a:tc>
                <a:tc>
                  <a:txBody>
                    <a:bodyPr/>
                    <a:lstStyle/>
                    <a:p>
                      <a:r>
                        <a:rPr lang="en-US" dirty="0"/>
                        <a:t>1.5 Unit</a:t>
                      </a:r>
                      <a:endParaRPr lang="en-IN" dirty="0"/>
                    </a:p>
                  </a:txBody>
                  <a:tcPr/>
                </a:tc>
                <a:tc>
                  <a:txBody>
                    <a:bodyPr/>
                    <a:lstStyle/>
                    <a:p>
                      <a:r>
                        <a:rPr lang="en-US" dirty="0"/>
                        <a:t>1.5 Unit</a:t>
                      </a:r>
                      <a:endParaRPr lang="en-IN" dirty="0"/>
                    </a:p>
                  </a:txBody>
                  <a:tcPr/>
                </a:tc>
                <a:tc>
                  <a:txBody>
                    <a:bodyPr/>
                    <a:lstStyle/>
                    <a:p>
                      <a:r>
                        <a:rPr lang="en-US" dirty="0"/>
                        <a:t>2 Units</a:t>
                      </a:r>
                      <a:endParaRPr lang="en-IN" dirty="0"/>
                    </a:p>
                  </a:txBody>
                  <a:tcPr/>
                </a:tc>
                <a:extLst>
                  <a:ext uri="{0D108BD9-81ED-4DB2-BD59-A6C34878D82A}">
                    <a16:rowId xmlns:a16="http://schemas.microsoft.com/office/drawing/2014/main" val="2544066708"/>
                  </a:ext>
                </a:extLst>
              </a:tr>
              <a:tr h="370840">
                <a:tc>
                  <a:txBody>
                    <a:bodyPr/>
                    <a:lstStyle/>
                    <a:p>
                      <a:r>
                        <a:rPr lang="en-US" dirty="0"/>
                        <a:t>Eligibility</a:t>
                      </a:r>
                      <a:endParaRPr lang="en-IN" dirty="0"/>
                    </a:p>
                  </a:txBody>
                  <a:tcPr/>
                </a:tc>
                <a:tc>
                  <a:txBody>
                    <a:bodyPr/>
                    <a:lstStyle/>
                    <a:p>
                      <a:r>
                        <a:rPr lang="en-US" dirty="0"/>
                        <a:t>Attendance min. 75% and in CT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Attendance min. 75% and in CT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Attendance min. 75% and in CT </a:t>
                      </a:r>
                      <a:endParaRPr lang="en-IN" dirty="0"/>
                    </a:p>
                  </a:txBody>
                  <a:tcPr/>
                </a:tc>
                <a:extLst>
                  <a:ext uri="{0D108BD9-81ED-4DB2-BD59-A6C34878D82A}">
                    <a16:rowId xmlns:a16="http://schemas.microsoft.com/office/drawing/2014/main" val="2980219552"/>
                  </a:ext>
                </a:extLst>
              </a:tr>
              <a:tr h="370840">
                <a:tc>
                  <a:txBody>
                    <a:bodyPr/>
                    <a:lstStyle/>
                    <a:p>
                      <a:r>
                        <a:rPr lang="en-US" dirty="0"/>
                        <a:t>Criterion</a:t>
                      </a:r>
                      <a:endParaRPr lang="en-IN" dirty="0"/>
                    </a:p>
                  </a:txBody>
                  <a:tcPr/>
                </a:tc>
                <a:tc gridSpan="3">
                  <a:txBody>
                    <a:bodyPr/>
                    <a:lstStyle/>
                    <a:p>
                      <a:pPr algn="ctr"/>
                      <a:r>
                        <a:rPr lang="en-US" dirty="0"/>
                        <a:t>Average of best two</a:t>
                      </a:r>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675043537"/>
                  </a:ext>
                </a:extLst>
              </a:tr>
            </a:tbl>
          </a:graphicData>
        </a:graphic>
      </p:graphicFrame>
      <p:sp>
        <p:nvSpPr>
          <p:cNvPr id="4" name="TextBox 3">
            <a:extLst>
              <a:ext uri="{FF2B5EF4-FFF2-40B4-BE49-F238E27FC236}">
                <a16:creationId xmlns:a16="http://schemas.microsoft.com/office/drawing/2014/main" id="{E65D1EFC-B8C1-419D-CD39-1E73973571F6}"/>
              </a:ext>
            </a:extLst>
          </p:cNvPr>
          <p:cNvSpPr txBox="1"/>
          <p:nvPr/>
        </p:nvSpPr>
        <p:spPr>
          <a:xfrm flipH="1">
            <a:off x="163285" y="1489658"/>
            <a:ext cx="5606143" cy="615553"/>
          </a:xfrm>
          <a:prstGeom prst="rect">
            <a:avLst/>
          </a:prstGeom>
          <a:noFill/>
        </p:spPr>
        <p:txBody>
          <a:bodyPr wrap="square" rtlCol="0">
            <a:spAutoFit/>
          </a:bodyPr>
          <a:lstStyle/>
          <a:p>
            <a:r>
              <a:rPr lang="en-US" sz="1700" b="1" dirty="0">
                <a:highlight>
                  <a:srgbClr val="00FFFF"/>
                </a:highlight>
              </a:rPr>
              <a:t>Total Marks: 100 (70 University Exam + 30 Internal marks)</a:t>
            </a:r>
          </a:p>
          <a:p>
            <a:r>
              <a:rPr lang="en-US" sz="1700" b="1" dirty="0">
                <a:highlight>
                  <a:srgbClr val="00FFFF"/>
                </a:highlight>
              </a:rPr>
              <a:t>Internal marks (30) = 15 marks ST + 15 marks TA</a:t>
            </a:r>
            <a:endParaRPr lang="en-IN" sz="1700" b="1" dirty="0">
              <a:highlight>
                <a:srgbClr val="00FFFF"/>
              </a:highlight>
            </a:endParaRPr>
          </a:p>
        </p:txBody>
      </p:sp>
    </p:spTree>
    <p:extLst>
      <p:ext uri="{BB962C8B-B14F-4D97-AF65-F5344CB8AC3E}">
        <p14:creationId xmlns:p14="http://schemas.microsoft.com/office/powerpoint/2010/main" val="2205283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olden Gate Bridge in fog">
            <a:extLst>
              <a:ext uri="{FF2B5EF4-FFF2-40B4-BE49-F238E27FC236}">
                <a16:creationId xmlns:a16="http://schemas.microsoft.com/office/drawing/2014/main" id="{40264693-83D3-70CE-4D52-15F16F5D5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8">
            <a:extLst>
              <a:ext uri="{FF2B5EF4-FFF2-40B4-BE49-F238E27FC236}">
                <a16:creationId xmlns:a16="http://schemas.microsoft.com/office/drawing/2014/main" id="{F4CDFE81-E90D-FBCD-E29F-84026CA376F3}"/>
              </a:ext>
            </a:extLst>
          </p:cNvPr>
          <p:cNvSpPr>
            <a:spLocks noGrp="1"/>
          </p:cNvSpPr>
          <p:nvPr>
            <p:ph type="title"/>
          </p:nvPr>
        </p:nvSpPr>
        <p:spPr>
          <a:xfrm>
            <a:off x="838200" y="5532437"/>
            <a:ext cx="10515600" cy="1325563"/>
          </a:xfrm>
        </p:spPr>
        <p:txBody>
          <a:bodyPr>
            <a:normAutofit/>
          </a:bodyPr>
          <a:lstStyle/>
          <a:p>
            <a:pPr algn="r"/>
            <a:r>
              <a:rPr lang="en-US" sz="6600" b="1" dirty="0">
                <a:solidFill>
                  <a:schemeClr val="bg1">
                    <a:lumMod val="95000"/>
                  </a:schemeClr>
                </a:solidFill>
              </a:rPr>
              <a:t>Thank you </a:t>
            </a:r>
            <a:endParaRPr lang="en-IN" sz="6600" b="1" dirty="0">
              <a:solidFill>
                <a:schemeClr val="bg1">
                  <a:lumMod val="95000"/>
                </a:schemeClr>
              </a:solidFill>
            </a:endParaRPr>
          </a:p>
        </p:txBody>
      </p:sp>
    </p:spTree>
    <p:extLst>
      <p:ext uri="{BB962C8B-B14F-4D97-AF65-F5344CB8AC3E}">
        <p14:creationId xmlns:p14="http://schemas.microsoft.com/office/powerpoint/2010/main" val="499479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92440E-1E65-1020-384B-954BE6CAE355}"/>
              </a:ext>
            </a:extLst>
          </p:cNvPr>
          <p:cNvPicPr>
            <a:picLocks noChangeAspect="1"/>
          </p:cNvPicPr>
          <p:nvPr/>
        </p:nvPicPr>
        <p:blipFill rotWithShape="1">
          <a:blip r:embed="rId2"/>
          <a:srcRect l="3333" t="18889" r="34167" b="25669"/>
          <a:stretch/>
        </p:blipFill>
        <p:spPr>
          <a:xfrm>
            <a:off x="163285" y="118859"/>
            <a:ext cx="8948058" cy="4464912"/>
          </a:xfrm>
          <a:prstGeom prst="rect">
            <a:avLst/>
          </a:prstGeom>
        </p:spPr>
      </p:pic>
      <p:sp>
        <p:nvSpPr>
          <p:cNvPr id="6" name="TextBox 5">
            <a:extLst>
              <a:ext uri="{FF2B5EF4-FFF2-40B4-BE49-F238E27FC236}">
                <a16:creationId xmlns:a16="http://schemas.microsoft.com/office/drawing/2014/main" id="{2B90CE6D-3F7C-0F1D-F962-53B064365D5F}"/>
              </a:ext>
            </a:extLst>
          </p:cNvPr>
          <p:cNvSpPr txBox="1"/>
          <p:nvPr/>
        </p:nvSpPr>
        <p:spPr>
          <a:xfrm>
            <a:off x="163285" y="4800600"/>
            <a:ext cx="7456714"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a:highlight>
                  <a:srgbClr val="00FFFF"/>
                </a:highlight>
                <a:latin typeface="Times New Roman" panose="02020603050405020304" pitchFamily="18" charset="0"/>
                <a:cs typeface="Times New Roman" panose="02020603050405020304" pitchFamily="18" charset="0"/>
              </a:rPr>
              <a:t>More than 10 years research experience</a:t>
            </a:r>
          </a:p>
          <a:p>
            <a:pPr marL="285750" indent="-285750">
              <a:buFont typeface="Wingdings" panose="05000000000000000000" pitchFamily="2" charset="2"/>
              <a:buChar char="Ø"/>
            </a:pPr>
            <a:r>
              <a:rPr lang="en-US" dirty="0">
                <a:highlight>
                  <a:srgbClr val="00FFFF"/>
                </a:highlight>
                <a:latin typeface="Times New Roman" panose="02020603050405020304" pitchFamily="18" charset="0"/>
                <a:cs typeface="Times New Roman" panose="02020603050405020304" pitchFamily="18" charset="0"/>
              </a:rPr>
              <a:t> More than 3 years teaching experience</a:t>
            </a:r>
          </a:p>
          <a:p>
            <a:pPr marL="285750" indent="-285750">
              <a:buFont typeface="Wingdings" panose="05000000000000000000" pitchFamily="2" charset="2"/>
              <a:buChar char="Ø"/>
            </a:pPr>
            <a:r>
              <a:rPr lang="en-US" dirty="0">
                <a:highlight>
                  <a:srgbClr val="00FFFF"/>
                </a:highlight>
                <a:latin typeface="Times New Roman" panose="02020603050405020304" pitchFamily="18" charset="0"/>
                <a:cs typeface="Times New Roman" panose="02020603050405020304" pitchFamily="18" charset="0"/>
              </a:rPr>
              <a:t>Awarded with National level fellowships from Ministry of Education</a:t>
            </a:r>
          </a:p>
          <a:p>
            <a:pPr marL="285750" indent="-285750">
              <a:buFont typeface="Wingdings" panose="05000000000000000000" pitchFamily="2" charset="2"/>
              <a:buChar char="Ø"/>
            </a:pPr>
            <a:r>
              <a:rPr lang="en-US" dirty="0">
                <a:highlight>
                  <a:srgbClr val="00FFFF"/>
                </a:highlight>
                <a:latin typeface="Times New Roman" panose="02020603050405020304" pitchFamily="18" charset="0"/>
                <a:cs typeface="Times New Roman" panose="02020603050405020304" pitchFamily="18" charset="0"/>
              </a:rPr>
              <a:t>Delivered more than 10 expert talks at various </a:t>
            </a:r>
            <a:r>
              <a:rPr lang="en-US" dirty="0" err="1">
                <a:highlight>
                  <a:srgbClr val="00FFFF"/>
                </a:highlight>
                <a:latin typeface="Times New Roman" panose="02020603050405020304" pitchFamily="18" charset="0"/>
                <a:cs typeface="Times New Roman" panose="02020603050405020304" pitchFamily="18" charset="0"/>
              </a:rPr>
              <a:t>paltforms</a:t>
            </a:r>
            <a:endParaRPr lang="en-US" dirty="0">
              <a:highlight>
                <a:srgbClr val="00FFFF"/>
              </a:highligh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highlight>
                  <a:srgbClr val="00FFFF"/>
                </a:highlight>
                <a:latin typeface="Times New Roman" panose="02020603050405020304" pitchFamily="18" charset="0"/>
                <a:cs typeface="Times New Roman" panose="02020603050405020304" pitchFamily="18" charset="0"/>
              </a:rPr>
              <a:t>Published more than 10 Research Papers in various International Journals</a:t>
            </a:r>
          </a:p>
          <a:p>
            <a:pPr marL="285750" indent="-285750">
              <a:buFont typeface="Wingdings" panose="05000000000000000000" pitchFamily="2" charset="2"/>
              <a:buChar char="Ø"/>
            </a:pPr>
            <a:r>
              <a:rPr lang="en-US" dirty="0">
                <a:highlight>
                  <a:srgbClr val="00FFFF"/>
                </a:highlight>
                <a:latin typeface="Times New Roman" panose="02020603050405020304" pitchFamily="18" charset="0"/>
                <a:cs typeface="Times New Roman" panose="02020603050405020304" pitchFamily="18" charset="0"/>
              </a:rPr>
              <a:t>Published 3 Indian Patents.</a:t>
            </a:r>
            <a:endParaRPr lang="en-IN" dirty="0">
              <a:highlight>
                <a:srgbClr val="00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8277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2E4C-86AE-C759-0D3B-F26AA1A28ADF}"/>
              </a:ext>
            </a:extLst>
          </p:cNvPr>
          <p:cNvSpPr>
            <a:spLocks noGrp="1"/>
          </p:cNvSpPr>
          <p:nvPr>
            <p:ph type="title"/>
          </p:nvPr>
        </p:nvSpPr>
        <p:spPr/>
        <p:txBody>
          <a:bodyPr/>
          <a:lstStyle/>
          <a:p>
            <a:r>
              <a:rPr lang="en-US" b="1" dirty="0"/>
              <a:t>Syllabus: Unit-1 </a:t>
            </a:r>
            <a:endParaRPr lang="en-IN" b="1" dirty="0"/>
          </a:p>
        </p:txBody>
      </p:sp>
      <p:pic>
        <p:nvPicPr>
          <p:cNvPr id="5" name="Picture 4">
            <a:extLst>
              <a:ext uri="{FF2B5EF4-FFF2-40B4-BE49-F238E27FC236}">
                <a16:creationId xmlns:a16="http://schemas.microsoft.com/office/drawing/2014/main" id="{8C2C403E-025F-A789-8C7B-E0CDCAD3EFC2}"/>
              </a:ext>
            </a:extLst>
          </p:cNvPr>
          <p:cNvPicPr>
            <a:picLocks noChangeAspect="1"/>
          </p:cNvPicPr>
          <p:nvPr/>
        </p:nvPicPr>
        <p:blipFill rotWithShape="1">
          <a:blip r:embed="rId2"/>
          <a:srcRect t="16227" r="10990"/>
          <a:stretch/>
        </p:blipFill>
        <p:spPr>
          <a:xfrm>
            <a:off x="838200" y="1361440"/>
            <a:ext cx="7692787" cy="2485608"/>
          </a:xfrm>
          <a:prstGeom prst="rect">
            <a:avLst/>
          </a:prstGeom>
        </p:spPr>
      </p:pic>
      <p:pic>
        <p:nvPicPr>
          <p:cNvPr id="7" name="Picture 6">
            <a:extLst>
              <a:ext uri="{FF2B5EF4-FFF2-40B4-BE49-F238E27FC236}">
                <a16:creationId xmlns:a16="http://schemas.microsoft.com/office/drawing/2014/main" id="{92ED039D-0972-7451-3840-56A7E721A9DF}"/>
              </a:ext>
            </a:extLst>
          </p:cNvPr>
          <p:cNvPicPr>
            <a:picLocks noChangeAspect="1"/>
          </p:cNvPicPr>
          <p:nvPr/>
        </p:nvPicPr>
        <p:blipFill>
          <a:blip r:embed="rId3"/>
          <a:stretch>
            <a:fillRect/>
          </a:stretch>
        </p:blipFill>
        <p:spPr>
          <a:xfrm>
            <a:off x="8746595" y="76199"/>
            <a:ext cx="3199572" cy="2570481"/>
          </a:xfrm>
          <a:prstGeom prst="rect">
            <a:avLst/>
          </a:prstGeom>
        </p:spPr>
      </p:pic>
      <p:pic>
        <p:nvPicPr>
          <p:cNvPr id="9" name="Picture 8">
            <a:extLst>
              <a:ext uri="{FF2B5EF4-FFF2-40B4-BE49-F238E27FC236}">
                <a16:creationId xmlns:a16="http://schemas.microsoft.com/office/drawing/2014/main" id="{624A16F2-E7C5-3106-24E7-223EAF866932}"/>
              </a:ext>
            </a:extLst>
          </p:cNvPr>
          <p:cNvPicPr>
            <a:picLocks noChangeAspect="1"/>
          </p:cNvPicPr>
          <p:nvPr/>
        </p:nvPicPr>
        <p:blipFill>
          <a:blip r:embed="rId4"/>
          <a:stretch>
            <a:fillRect/>
          </a:stretch>
        </p:blipFill>
        <p:spPr>
          <a:xfrm>
            <a:off x="948573" y="3922394"/>
            <a:ext cx="3957187" cy="2570481"/>
          </a:xfrm>
          <a:prstGeom prst="rect">
            <a:avLst/>
          </a:prstGeom>
        </p:spPr>
      </p:pic>
      <p:pic>
        <p:nvPicPr>
          <p:cNvPr id="11" name="Picture 10">
            <a:extLst>
              <a:ext uri="{FF2B5EF4-FFF2-40B4-BE49-F238E27FC236}">
                <a16:creationId xmlns:a16="http://schemas.microsoft.com/office/drawing/2014/main" id="{5DBA5770-7E22-B092-80CB-31B13D51E25F}"/>
              </a:ext>
            </a:extLst>
          </p:cNvPr>
          <p:cNvPicPr>
            <a:picLocks noChangeAspect="1"/>
          </p:cNvPicPr>
          <p:nvPr/>
        </p:nvPicPr>
        <p:blipFill>
          <a:blip r:embed="rId5"/>
          <a:stretch>
            <a:fillRect/>
          </a:stretch>
        </p:blipFill>
        <p:spPr>
          <a:xfrm>
            <a:off x="5107030" y="4064000"/>
            <a:ext cx="3212122" cy="2668744"/>
          </a:xfrm>
          <a:prstGeom prst="rect">
            <a:avLst/>
          </a:prstGeom>
        </p:spPr>
      </p:pic>
      <p:pic>
        <p:nvPicPr>
          <p:cNvPr id="13" name="Picture 12">
            <a:extLst>
              <a:ext uri="{FF2B5EF4-FFF2-40B4-BE49-F238E27FC236}">
                <a16:creationId xmlns:a16="http://schemas.microsoft.com/office/drawing/2014/main" id="{6E44DE69-7341-5CAE-FEB0-11341B70FA89}"/>
              </a:ext>
            </a:extLst>
          </p:cNvPr>
          <p:cNvPicPr>
            <a:picLocks noChangeAspect="1"/>
          </p:cNvPicPr>
          <p:nvPr/>
        </p:nvPicPr>
        <p:blipFill>
          <a:blip r:embed="rId6"/>
          <a:stretch>
            <a:fillRect/>
          </a:stretch>
        </p:blipFill>
        <p:spPr>
          <a:xfrm>
            <a:off x="8844849" y="3087029"/>
            <a:ext cx="2830401" cy="3645715"/>
          </a:xfrm>
          <a:prstGeom prst="rect">
            <a:avLst/>
          </a:prstGeom>
        </p:spPr>
      </p:pic>
    </p:spTree>
    <p:extLst>
      <p:ext uri="{BB962C8B-B14F-4D97-AF65-F5344CB8AC3E}">
        <p14:creationId xmlns:p14="http://schemas.microsoft.com/office/powerpoint/2010/main" val="1430953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2E4C-86AE-C759-0D3B-F26AA1A28ADF}"/>
              </a:ext>
            </a:extLst>
          </p:cNvPr>
          <p:cNvSpPr>
            <a:spLocks noGrp="1"/>
          </p:cNvSpPr>
          <p:nvPr>
            <p:ph type="title"/>
          </p:nvPr>
        </p:nvSpPr>
        <p:spPr/>
        <p:txBody>
          <a:bodyPr/>
          <a:lstStyle/>
          <a:p>
            <a:r>
              <a:rPr lang="en-US" b="1" dirty="0"/>
              <a:t>Syllabus: Unit-2 </a:t>
            </a:r>
            <a:endParaRPr lang="en-IN" b="1" dirty="0"/>
          </a:p>
        </p:txBody>
      </p:sp>
      <p:pic>
        <p:nvPicPr>
          <p:cNvPr id="4" name="Picture 3">
            <a:extLst>
              <a:ext uri="{FF2B5EF4-FFF2-40B4-BE49-F238E27FC236}">
                <a16:creationId xmlns:a16="http://schemas.microsoft.com/office/drawing/2014/main" id="{05C441C4-BF88-10BC-0783-F4C5D37B5681}"/>
              </a:ext>
            </a:extLst>
          </p:cNvPr>
          <p:cNvPicPr>
            <a:picLocks noChangeAspect="1"/>
          </p:cNvPicPr>
          <p:nvPr/>
        </p:nvPicPr>
        <p:blipFill rotWithShape="1">
          <a:blip r:embed="rId2"/>
          <a:srcRect r="10846"/>
          <a:stretch/>
        </p:blipFill>
        <p:spPr>
          <a:xfrm>
            <a:off x="838201" y="1466746"/>
            <a:ext cx="7230564" cy="2125394"/>
          </a:xfrm>
          <a:prstGeom prst="rect">
            <a:avLst/>
          </a:prstGeom>
        </p:spPr>
      </p:pic>
      <p:pic>
        <p:nvPicPr>
          <p:cNvPr id="7" name="Picture 6">
            <a:extLst>
              <a:ext uri="{FF2B5EF4-FFF2-40B4-BE49-F238E27FC236}">
                <a16:creationId xmlns:a16="http://schemas.microsoft.com/office/drawing/2014/main" id="{FCAD124E-B9E2-35AA-4CB1-B873904113AF}"/>
              </a:ext>
            </a:extLst>
          </p:cNvPr>
          <p:cNvPicPr>
            <a:picLocks noChangeAspect="1"/>
          </p:cNvPicPr>
          <p:nvPr/>
        </p:nvPicPr>
        <p:blipFill>
          <a:blip r:embed="rId3"/>
          <a:stretch>
            <a:fillRect/>
          </a:stretch>
        </p:blipFill>
        <p:spPr>
          <a:xfrm>
            <a:off x="8170077" y="705352"/>
            <a:ext cx="3900003" cy="3017520"/>
          </a:xfrm>
          <a:prstGeom prst="rect">
            <a:avLst/>
          </a:prstGeom>
        </p:spPr>
      </p:pic>
      <p:pic>
        <p:nvPicPr>
          <p:cNvPr id="9" name="Picture 8">
            <a:extLst>
              <a:ext uri="{FF2B5EF4-FFF2-40B4-BE49-F238E27FC236}">
                <a16:creationId xmlns:a16="http://schemas.microsoft.com/office/drawing/2014/main" id="{84B53A16-2AF1-EFF6-3CC3-625323F096B0}"/>
              </a:ext>
            </a:extLst>
          </p:cNvPr>
          <p:cNvPicPr>
            <a:picLocks noChangeAspect="1"/>
          </p:cNvPicPr>
          <p:nvPr/>
        </p:nvPicPr>
        <p:blipFill>
          <a:blip r:embed="rId4"/>
          <a:stretch>
            <a:fillRect/>
          </a:stretch>
        </p:blipFill>
        <p:spPr>
          <a:xfrm>
            <a:off x="838200" y="3898042"/>
            <a:ext cx="2948650" cy="2556000"/>
          </a:xfrm>
          <a:prstGeom prst="rect">
            <a:avLst/>
          </a:prstGeom>
        </p:spPr>
      </p:pic>
      <p:pic>
        <p:nvPicPr>
          <p:cNvPr id="11" name="Picture 10">
            <a:extLst>
              <a:ext uri="{FF2B5EF4-FFF2-40B4-BE49-F238E27FC236}">
                <a16:creationId xmlns:a16="http://schemas.microsoft.com/office/drawing/2014/main" id="{10EE34CD-F842-871C-4DA7-ED2CABF56A13}"/>
              </a:ext>
            </a:extLst>
          </p:cNvPr>
          <p:cNvPicPr>
            <a:picLocks noChangeAspect="1"/>
          </p:cNvPicPr>
          <p:nvPr/>
        </p:nvPicPr>
        <p:blipFill>
          <a:blip r:embed="rId5"/>
          <a:stretch>
            <a:fillRect/>
          </a:stretch>
        </p:blipFill>
        <p:spPr>
          <a:xfrm>
            <a:off x="8106365" y="3898042"/>
            <a:ext cx="3904397" cy="2556000"/>
          </a:xfrm>
          <a:prstGeom prst="rect">
            <a:avLst/>
          </a:prstGeom>
        </p:spPr>
      </p:pic>
      <p:pic>
        <p:nvPicPr>
          <p:cNvPr id="13" name="Picture 12">
            <a:extLst>
              <a:ext uri="{FF2B5EF4-FFF2-40B4-BE49-F238E27FC236}">
                <a16:creationId xmlns:a16="http://schemas.microsoft.com/office/drawing/2014/main" id="{6C605A43-3718-6886-C2AC-69FCF8587BAB}"/>
              </a:ext>
            </a:extLst>
          </p:cNvPr>
          <p:cNvPicPr>
            <a:picLocks noChangeAspect="1"/>
          </p:cNvPicPr>
          <p:nvPr/>
        </p:nvPicPr>
        <p:blipFill>
          <a:blip r:embed="rId6"/>
          <a:stretch>
            <a:fillRect/>
          </a:stretch>
        </p:blipFill>
        <p:spPr>
          <a:xfrm>
            <a:off x="4057811" y="3898042"/>
            <a:ext cx="3896279" cy="2556000"/>
          </a:xfrm>
          <a:prstGeom prst="rect">
            <a:avLst/>
          </a:prstGeom>
        </p:spPr>
      </p:pic>
    </p:spTree>
    <p:extLst>
      <p:ext uri="{BB962C8B-B14F-4D97-AF65-F5344CB8AC3E}">
        <p14:creationId xmlns:p14="http://schemas.microsoft.com/office/powerpoint/2010/main" val="28437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2E4C-86AE-C759-0D3B-F26AA1A28ADF}"/>
              </a:ext>
            </a:extLst>
          </p:cNvPr>
          <p:cNvSpPr>
            <a:spLocks noGrp="1"/>
          </p:cNvSpPr>
          <p:nvPr>
            <p:ph type="title"/>
          </p:nvPr>
        </p:nvSpPr>
        <p:spPr/>
        <p:txBody>
          <a:bodyPr/>
          <a:lstStyle/>
          <a:p>
            <a:r>
              <a:rPr lang="en-US" b="1" dirty="0"/>
              <a:t>Syllabus: Unit-3 </a:t>
            </a:r>
            <a:endParaRPr lang="en-IN" b="1" dirty="0"/>
          </a:p>
        </p:txBody>
      </p:sp>
      <p:pic>
        <p:nvPicPr>
          <p:cNvPr id="5" name="Picture 4">
            <a:extLst>
              <a:ext uri="{FF2B5EF4-FFF2-40B4-BE49-F238E27FC236}">
                <a16:creationId xmlns:a16="http://schemas.microsoft.com/office/drawing/2014/main" id="{A4866CAD-6E72-95B2-A3B3-1AD1B465F5E2}"/>
              </a:ext>
            </a:extLst>
          </p:cNvPr>
          <p:cNvPicPr>
            <a:picLocks noChangeAspect="1"/>
          </p:cNvPicPr>
          <p:nvPr/>
        </p:nvPicPr>
        <p:blipFill rotWithShape="1">
          <a:blip r:embed="rId2"/>
          <a:srcRect r="10879"/>
          <a:stretch/>
        </p:blipFill>
        <p:spPr>
          <a:xfrm>
            <a:off x="838200" y="1452779"/>
            <a:ext cx="7687007" cy="2204658"/>
          </a:xfrm>
          <a:prstGeom prst="rect">
            <a:avLst/>
          </a:prstGeom>
        </p:spPr>
      </p:pic>
      <p:pic>
        <p:nvPicPr>
          <p:cNvPr id="7" name="Picture 6">
            <a:extLst>
              <a:ext uri="{FF2B5EF4-FFF2-40B4-BE49-F238E27FC236}">
                <a16:creationId xmlns:a16="http://schemas.microsoft.com/office/drawing/2014/main" id="{8075AEE8-6FFE-02E8-318D-0F12CA40744C}"/>
              </a:ext>
            </a:extLst>
          </p:cNvPr>
          <p:cNvPicPr>
            <a:picLocks noChangeAspect="1"/>
          </p:cNvPicPr>
          <p:nvPr/>
        </p:nvPicPr>
        <p:blipFill>
          <a:blip r:embed="rId3"/>
          <a:stretch>
            <a:fillRect/>
          </a:stretch>
        </p:blipFill>
        <p:spPr>
          <a:xfrm>
            <a:off x="650965" y="4389796"/>
            <a:ext cx="2559657" cy="2030849"/>
          </a:xfrm>
          <a:prstGeom prst="rect">
            <a:avLst/>
          </a:prstGeom>
        </p:spPr>
      </p:pic>
      <p:pic>
        <p:nvPicPr>
          <p:cNvPr id="9" name="Picture 8">
            <a:extLst>
              <a:ext uri="{FF2B5EF4-FFF2-40B4-BE49-F238E27FC236}">
                <a16:creationId xmlns:a16="http://schemas.microsoft.com/office/drawing/2014/main" id="{57E932CB-F324-1693-1C5B-A76838F2F3B7}"/>
              </a:ext>
            </a:extLst>
          </p:cNvPr>
          <p:cNvPicPr>
            <a:picLocks noChangeAspect="1"/>
          </p:cNvPicPr>
          <p:nvPr/>
        </p:nvPicPr>
        <p:blipFill>
          <a:blip r:embed="rId4"/>
          <a:stretch>
            <a:fillRect/>
          </a:stretch>
        </p:blipFill>
        <p:spPr>
          <a:xfrm>
            <a:off x="8769047" y="623888"/>
            <a:ext cx="3338537" cy="2986052"/>
          </a:xfrm>
          <a:prstGeom prst="rect">
            <a:avLst/>
          </a:prstGeom>
        </p:spPr>
      </p:pic>
      <p:pic>
        <p:nvPicPr>
          <p:cNvPr id="11" name="Picture 10">
            <a:extLst>
              <a:ext uri="{FF2B5EF4-FFF2-40B4-BE49-F238E27FC236}">
                <a16:creationId xmlns:a16="http://schemas.microsoft.com/office/drawing/2014/main" id="{2E0EF737-2714-5358-A3F8-FCD6462EF4F1}"/>
              </a:ext>
            </a:extLst>
          </p:cNvPr>
          <p:cNvPicPr>
            <a:picLocks noChangeAspect="1"/>
          </p:cNvPicPr>
          <p:nvPr/>
        </p:nvPicPr>
        <p:blipFill>
          <a:blip r:embed="rId5"/>
          <a:stretch>
            <a:fillRect/>
          </a:stretch>
        </p:blipFill>
        <p:spPr>
          <a:xfrm>
            <a:off x="8939579" y="3663811"/>
            <a:ext cx="3139712" cy="2979678"/>
          </a:xfrm>
          <a:prstGeom prst="rect">
            <a:avLst/>
          </a:prstGeom>
        </p:spPr>
      </p:pic>
      <p:pic>
        <p:nvPicPr>
          <p:cNvPr id="4" name="Picture 3">
            <a:extLst>
              <a:ext uri="{FF2B5EF4-FFF2-40B4-BE49-F238E27FC236}">
                <a16:creationId xmlns:a16="http://schemas.microsoft.com/office/drawing/2014/main" id="{CCB5A029-B11F-6862-6A36-BBA75AD081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1102" y="4146431"/>
            <a:ext cx="2123905" cy="2477889"/>
          </a:xfrm>
          <a:prstGeom prst="rect">
            <a:avLst/>
          </a:prstGeom>
        </p:spPr>
      </p:pic>
      <p:pic>
        <p:nvPicPr>
          <p:cNvPr id="8" name="Picture 7">
            <a:extLst>
              <a:ext uri="{FF2B5EF4-FFF2-40B4-BE49-F238E27FC236}">
                <a16:creationId xmlns:a16="http://schemas.microsoft.com/office/drawing/2014/main" id="{69EB2B3F-E487-91A1-7E5D-175800F20AF3}"/>
              </a:ext>
            </a:extLst>
          </p:cNvPr>
          <p:cNvPicPr>
            <a:picLocks noChangeAspect="1"/>
          </p:cNvPicPr>
          <p:nvPr/>
        </p:nvPicPr>
        <p:blipFill>
          <a:blip r:embed="rId7"/>
          <a:stretch>
            <a:fillRect/>
          </a:stretch>
        </p:blipFill>
        <p:spPr>
          <a:xfrm>
            <a:off x="5508425" y="3989132"/>
            <a:ext cx="3338537" cy="2574863"/>
          </a:xfrm>
          <a:prstGeom prst="rect">
            <a:avLst/>
          </a:prstGeom>
        </p:spPr>
      </p:pic>
    </p:spTree>
    <p:extLst>
      <p:ext uri="{BB962C8B-B14F-4D97-AF65-F5344CB8AC3E}">
        <p14:creationId xmlns:p14="http://schemas.microsoft.com/office/powerpoint/2010/main" val="2791455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2E4C-86AE-C759-0D3B-F26AA1A28ADF}"/>
              </a:ext>
            </a:extLst>
          </p:cNvPr>
          <p:cNvSpPr>
            <a:spLocks noGrp="1"/>
          </p:cNvSpPr>
          <p:nvPr>
            <p:ph type="title"/>
          </p:nvPr>
        </p:nvSpPr>
        <p:spPr/>
        <p:txBody>
          <a:bodyPr/>
          <a:lstStyle/>
          <a:p>
            <a:r>
              <a:rPr lang="en-US" b="1" dirty="0"/>
              <a:t>Syllabus: Unit-4 </a:t>
            </a:r>
            <a:endParaRPr lang="en-IN" b="1" dirty="0"/>
          </a:p>
        </p:txBody>
      </p:sp>
      <p:pic>
        <p:nvPicPr>
          <p:cNvPr id="4" name="Picture 3">
            <a:extLst>
              <a:ext uri="{FF2B5EF4-FFF2-40B4-BE49-F238E27FC236}">
                <a16:creationId xmlns:a16="http://schemas.microsoft.com/office/drawing/2014/main" id="{7773D952-8142-02E5-5166-4835DA6507F5}"/>
              </a:ext>
            </a:extLst>
          </p:cNvPr>
          <p:cNvPicPr>
            <a:picLocks noChangeAspect="1"/>
          </p:cNvPicPr>
          <p:nvPr/>
        </p:nvPicPr>
        <p:blipFill rotWithShape="1">
          <a:blip r:embed="rId2"/>
          <a:srcRect r="10958"/>
          <a:stretch/>
        </p:blipFill>
        <p:spPr>
          <a:xfrm>
            <a:off x="926704" y="1376588"/>
            <a:ext cx="7240164" cy="1894104"/>
          </a:xfrm>
          <a:prstGeom prst="rect">
            <a:avLst/>
          </a:prstGeom>
        </p:spPr>
      </p:pic>
      <p:sp>
        <p:nvSpPr>
          <p:cNvPr id="5" name="TextBox 4">
            <a:extLst>
              <a:ext uri="{FF2B5EF4-FFF2-40B4-BE49-F238E27FC236}">
                <a16:creationId xmlns:a16="http://schemas.microsoft.com/office/drawing/2014/main" id="{2C094707-A2A9-D87A-F269-09D7BDFCB66E}"/>
              </a:ext>
            </a:extLst>
          </p:cNvPr>
          <p:cNvSpPr txBox="1"/>
          <p:nvPr/>
        </p:nvSpPr>
        <p:spPr>
          <a:xfrm>
            <a:off x="467360" y="6308209"/>
            <a:ext cx="6096000" cy="646331"/>
          </a:xfrm>
          <a:prstGeom prst="rect">
            <a:avLst/>
          </a:prstGeom>
          <a:noFill/>
        </p:spPr>
        <p:txBody>
          <a:bodyPr wrap="square">
            <a:spAutoFit/>
          </a:bodyPr>
          <a:lstStyle/>
          <a:p>
            <a:r>
              <a:rPr lang="en-IN" dirty="0">
                <a:hlinkClick r:id="rId3"/>
              </a:rPr>
              <a:t>https://youtu.be/JJfppydyGHw</a:t>
            </a:r>
            <a:endParaRPr lang="en-IN" dirty="0"/>
          </a:p>
          <a:p>
            <a:endParaRPr lang="en-IN" dirty="0"/>
          </a:p>
        </p:txBody>
      </p:sp>
      <p:pic>
        <p:nvPicPr>
          <p:cNvPr id="7" name="Picture 6">
            <a:extLst>
              <a:ext uri="{FF2B5EF4-FFF2-40B4-BE49-F238E27FC236}">
                <a16:creationId xmlns:a16="http://schemas.microsoft.com/office/drawing/2014/main" id="{E00CAA0D-F695-4C96-B37A-BF1A7618A552}"/>
              </a:ext>
            </a:extLst>
          </p:cNvPr>
          <p:cNvPicPr>
            <a:picLocks noChangeAspect="1"/>
          </p:cNvPicPr>
          <p:nvPr/>
        </p:nvPicPr>
        <p:blipFill>
          <a:blip r:embed="rId4"/>
          <a:stretch>
            <a:fillRect/>
          </a:stretch>
        </p:blipFill>
        <p:spPr>
          <a:xfrm>
            <a:off x="8225252" y="3721578"/>
            <a:ext cx="3758164" cy="2587901"/>
          </a:xfrm>
          <a:prstGeom prst="rect">
            <a:avLst/>
          </a:prstGeom>
        </p:spPr>
      </p:pic>
      <p:pic>
        <p:nvPicPr>
          <p:cNvPr id="9" name="Picture 8">
            <a:extLst>
              <a:ext uri="{FF2B5EF4-FFF2-40B4-BE49-F238E27FC236}">
                <a16:creationId xmlns:a16="http://schemas.microsoft.com/office/drawing/2014/main" id="{6F05BC57-AD80-D384-8497-ABF9456B7EEB}"/>
              </a:ext>
            </a:extLst>
          </p:cNvPr>
          <p:cNvPicPr>
            <a:picLocks noChangeAspect="1"/>
          </p:cNvPicPr>
          <p:nvPr/>
        </p:nvPicPr>
        <p:blipFill>
          <a:blip r:embed="rId5"/>
          <a:stretch>
            <a:fillRect/>
          </a:stretch>
        </p:blipFill>
        <p:spPr>
          <a:xfrm>
            <a:off x="926704" y="3757021"/>
            <a:ext cx="3868816" cy="2259879"/>
          </a:xfrm>
          <a:prstGeom prst="rect">
            <a:avLst/>
          </a:prstGeom>
        </p:spPr>
      </p:pic>
      <p:pic>
        <p:nvPicPr>
          <p:cNvPr id="11" name="Picture 10">
            <a:extLst>
              <a:ext uri="{FF2B5EF4-FFF2-40B4-BE49-F238E27FC236}">
                <a16:creationId xmlns:a16="http://schemas.microsoft.com/office/drawing/2014/main" id="{561F8AD3-4BCE-8F23-C5AE-E539BC78F857}"/>
              </a:ext>
            </a:extLst>
          </p:cNvPr>
          <p:cNvPicPr>
            <a:picLocks noChangeAspect="1"/>
          </p:cNvPicPr>
          <p:nvPr/>
        </p:nvPicPr>
        <p:blipFill>
          <a:blip r:embed="rId6"/>
          <a:stretch>
            <a:fillRect/>
          </a:stretch>
        </p:blipFill>
        <p:spPr>
          <a:xfrm>
            <a:off x="4860828" y="3761325"/>
            <a:ext cx="3323784" cy="2508409"/>
          </a:xfrm>
          <a:prstGeom prst="rect">
            <a:avLst/>
          </a:prstGeom>
        </p:spPr>
      </p:pic>
      <p:pic>
        <p:nvPicPr>
          <p:cNvPr id="13" name="Picture 12">
            <a:extLst>
              <a:ext uri="{FF2B5EF4-FFF2-40B4-BE49-F238E27FC236}">
                <a16:creationId xmlns:a16="http://schemas.microsoft.com/office/drawing/2014/main" id="{868EE9E6-5ACF-AC16-1363-EDC3B4ACDE3C}"/>
              </a:ext>
            </a:extLst>
          </p:cNvPr>
          <p:cNvPicPr>
            <a:picLocks noChangeAspect="1"/>
          </p:cNvPicPr>
          <p:nvPr/>
        </p:nvPicPr>
        <p:blipFill>
          <a:blip r:embed="rId7"/>
          <a:stretch>
            <a:fillRect/>
          </a:stretch>
        </p:blipFill>
        <p:spPr>
          <a:xfrm>
            <a:off x="8361756" y="974258"/>
            <a:ext cx="3758164" cy="2296434"/>
          </a:xfrm>
          <a:prstGeom prst="rect">
            <a:avLst/>
          </a:prstGeom>
        </p:spPr>
      </p:pic>
    </p:spTree>
    <p:extLst>
      <p:ext uri="{BB962C8B-B14F-4D97-AF65-F5344CB8AC3E}">
        <p14:creationId xmlns:p14="http://schemas.microsoft.com/office/powerpoint/2010/main" val="859607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2E4C-86AE-C759-0D3B-F26AA1A28ADF}"/>
              </a:ext>
            </a:extLst>
          </p:cNvPr>
          <p:cNvSpPr>
            <a:spLocks noGrp="1"/>
          </p:cNvSpPr>
          <p:nvPr>
            <p:ph type="title"/>
          </p:nvPr>
        </p:nvSpPr>
        <p:spPr/>
        <p:txBody>
          <a:bodyPr/>
          <a:lstStyle/>
          <a:p>
            <a:r>
              <a:rPr lang="en-US" b="1" dirty="0"/>
              <a:t>Syllabus: Unit-5 </a:t>
            </a:r>
            <a:endParaRPr lang="en-IN" b="1" dirty="0"/>
          </a:p>
        </p:txBody>
      </p:sp>
      <p:pic>
        <p:nvPicPr>
          <p:cNvPr id="5" name="Picture 4">
            <a:extLst>
              <a:ext uri="{FF2B5EF4-FFF2-40B4-BE49-F238E27FC236}">
                <a16:creationId xmlns:a16="http://schemas.microsoft.com/office/drawing/2014/main" id="{8FDF599F-1A27-2151-93AC-9632AD5072CE}"/>
              </a:ext>
            </a:extLst>
          </p:cNvPr>
          <p:cNvPicPr>
            <a:picLocks noChangeAspect="1"/>
          </p:cNvPicPr>
          <p:nvPr/>
        </p:nvPicPr>
        <p:blipFill rotWithShape="1">
          <a:blip r:embed="rId2"/>
          <a:srcRect r="11340"/>
          <a:stretch/>
        </p:blipFill>
        <p:spPr>
          <a:xfrm>
            <a:off x="938131" y="1433687"/>
            <a:ext cx="7230509" cy="2925646"/>
          </a:xfrm>
          <a:prstGeom prst="rect">
            <a:avLst/>
          </a:prstGeom>
        </p:spPr>
      </p:pic>
      <p:pic>
        <p:nvPicPr>
          <p:cNvPr id="4" name="Picture 3">
            <a:extLst>
              <a:ext uri="{FF2B5EF4-FFF2-40B4-BE49-F238E27FC236}">
                <a16:creationId xmlns:a16="http://schemas.microsoft.com/office/drawing/2014/main" id="{5B7EC04A-8511-E371-3A51-B689B4195089}"/>
              </a:ext>
            </a:extLst>
          </p:cNvPr>
          <p:cNvPicPr>
            <a:picLocks noChangeAspect="1"/>
          </p:cNvPicPr>
          <p:nvPr/>
        </p:nvPicPr>
        <p:blipFill>
          <a:blip r:embed="rId3"/>
          <a:stretch>
            <a:fillRect/>
          </a:stretch>
        </p:blipFill>
        <p:spPr>
          <a:xfrm>
            <a:off x="938131" y="4463905"/>
            <a:ext cx="6957412" cy="2166848"/>
          </a:xfrm>
          <a:prstGeom prst="rect">
            <a:avLst/>
          </a:prstGeom>
        </p:spPr>
      </p:pic>
      <p:pic>
        <p:nvPicPr>
          <p:cNvPr id="7" name="Picture 6">
            <a:extLst>
              <a:ext uri="{FF2B5EF4-FFF2-40B4-BE49-F238E27FC236}">
                <a16:creationId xmlns:a16="http://schemas.microsoft.com/office/drawing/2014/main" id="{C3A20FB4-7433-CDC2-6BAB-797267DB2A5B}"/>
              </a:ext>
            </a:extLst>
          </p:cNvPr>
          <p:cNvPicPr>
            <a:picLocks noChangeAspect="1"/>
          </p:cNvPicPr>
          <p:nvPr/>
        </p:nvPicPr>
        <p:blipFill rotWithShape="1">
          <a:blip r:embed="rId4"/>
          <a:srcRect r="50289"/>
          <a:stretch/>
        </p:blipFill>
        <p:spPr>
          <a:xfrm>
            <a:off x="8483601" y="3307298"/>
            <a:ext cx="3708400" cy="3216729"/>
          </a:xfrm>
          <a:prstGeom prst="rect">
            <a:avLst/>
          </a:prstGeom>
        </p:spPr>
      </p:pic>
      <p:pic>
        <p:nvPicPr>
          <p:cNvPr id="8" name="Picture 7">
            <a:extLst>
              <a:ext uri="{FF2B5EF4-FFF2-40B4-BE49-F238E27FC236}">
                <a16:creationId xmlns:a16="http://schemas.microsoft.com/office/drawing/2014/main" id="{74AC316A-AD1B-4F88-1DAF-2E533592F1DE}"/>
              </a:ext>
            </a:extLst>
          </p:cNvPr>
          <p:cNvPicPr>
            <a:picLocks noChangeAspect="1"/>
          </p:cNvPicPr>
          <p:nvPr/>
        </p:nvPicPr>
        <p:blipFill rotWithShape="1">
          <a:blip r:embed="rId4"/>
          <a:srcRect l="50289"/>
          <a:stretch/>
        </p:blipFill>
        <p:spPr>
          <a:xfrm>
            <a:off x="8564879" y="227247"/>
            <a:ext cx="3496615" cy="3033023"/>
          </a:xfrm>
          <a:prstGeom prst="rect">
            <a:avLst/>
          </a:prstGeom>
        </p:spPr>
      </p:pic>
    </p:spTree>
    <p:extLst>
      <p:ext uri="{BB962C8B-B14F-4D97-AF65-F5344CB8AC3E}">
        <p14:creationId xmlns:p14="http://schemas.microsoft.com/office/powerpoint/2010/main" val="1744849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3D8FD-F5EB-1F6B-5104-4A5CB7EC59A6}"/>
              </a:ext>
            </a:extLst>
          </p:cNvPr>
          <p:cNvSpPr>
            <a:spLocks noGrp="1"/>
          </p:cNvSpPr>
          <p:nvPr>
            <p:ph type="title"/>
          </p:nvPr>
        </p:nvSpPr>
        <p:spPr>
          <a:xfrm>
            <a:off x="812800" y="355601"/>
            <a:ext cx="10541000" cy="1335088"/>
          </a:xfrm>
        </p:spPr>
        <p:txBody>
          <a:bodyPr/>
          <a:lstStyle/>
          <a:p>
            <a:r>
              <a:rPr lang="en-US" b="1" dirty="0"/>
              <a:t>Application of Engineering Mechanics </a:t>
            </a:r>
            <a:endParaRPr lang="en-IN" b="1" dirty="0"/>
          </a:p>
        </p:txBody>
      </p:sp>
      <p:sp>
        <p:nvSpPr>
          <p:cNvPr id="3" name="Content Placeholder 2">
            <a:extLst>
              <a:ext uri="{FF2B5EF4-FFF2-40B4-BE49-F238E27FC236}">
                <a16:creationId xmlns:a16="http://schemas.microsoft.com/office/drawing/2014/main" id="{6A9C5E58-E09B-8A97-DF18-B0FF7E55C4CA}"/>
              </a:ext>
            </a:extLst>
          </p:cNvPr>
          <p:cNvSpPr>
            <a:spLocks noGrp="1"/>
          </p:cNvSpPr>
          <p:nvPr>
            <p:ph idx="1"/>
          </p:nvPr>
        </p:nvSpPr>
        <p:spPr>
          <a:xfrm>
            <a:off x="838200" y="1825625"/>
            <a:ext cx="5085080" cy="4351338"/>
          </a:xfrm>
        </p:spPr>
        <p:txBody>
          <a:bodyPr/>
          <a:lstStyle/>
          <a:p>
            <a:r>
              <a:rPr lang="en-US" dirty="0"/>
              <a:t>Physics-based simulation </a:t>
            </a:r>
            <a:r>
              <a:rPr lang="en-US" dirty="0">
                <a:hlinkClick r:id="rId2"/>
              </a:rPr>
              <a:t>https://youtu.be/8oIQy6fxfCA</a:t>
            </a:r>
            <a:endParaRPr lang="en-US" dirty="0"/>
          </a:p>
          <a:p>
            <a:r>
              <a:rPr lang="en-IN" dirty="0" err="1"/>
              <a:t>Kerbal</a:t>
            </a:r>
            <a:r>
              <a:rPr lang="en-IN" dirty="0"/>
              <a:t> Space Program </a:t>
            </a:r>
            <a:r>
              <a:rPr lang="en-IN" dirty="0">
                <a:hlinkClick r:id="rId3"/>
              </a:rPr>
              <a:t>https://youtu.be/P_nj6wW6Gsc</a:t>
            </a:r>
            <a:endParaRPr lang="en-IN" dirty="0"/>
          </a:p>
          <a:p>
            <a:endParaRPr lang="en-IN" dirty="0"/>
          </a:p>
        </p:txBody>
      </p:sp>
      <p:sp>
        <p:nvSpPr>
          <p:cNvPr id="5" name="TextBox 4">
            <a:extLst>
              <a:ext uri="{FF2B5EF4-FFF2-40B4-BE49-F238E27FC236}">
                <a16:creationId xmlns:a16="http://schemas.microsoft.com/office/drawing/2014/main" id="{5AD654FB-536E-4E63-AF2F-EED437EB99A7}"/>
              </a:ext>
            </a:extLst>
          </p:cNvPr>
          <p:cNvSpPr txBox="1"/>
          <p:nvPr/>
        </p:nvSpPr>
        <p:spPr>
          <a:xfrm>
            <a:off x="6187440" y="1825625"/>
            <a:ext cx="6096000" cy="1754326"/>
          </a:xfrm>
          <a:prstGeom prst="rect">
            <a:avLst/>
          </a:prstGeom>
          <a:noFill/>
        </p:spPr>
        <p:txBody>
          <a:bodyPr wrap="square">
            <a:spAutoFit/>
          </a:bodyPr>
          <a:lstStyle/>
          <a:p>
            <a:r>
              <a:rPr lang="en-US" dirty="0"/>
              <a:t>Development of physics-based animations for video games or simulations, where the principles of kinematics and dynamics are used to simulate realistic movement and behavior of virtual objects. Understanding how forces, velocities, and accelerations interact in physical systems can help in creating accurate and visually appealing animations.</a:t>
            </a:r>
            <a:endParaRPr lang="en-IN" dirty="0"/>
          </a:p>
        </p:txBody>
      </p:sp>
      <p:sp>
        <p:nvSpPr>
          <p:cNvPr id="7" name="TextBox 6">
            <a:extLst>
              <a:ext uri="{FF2B5EF4-FFF2-40B4-BE49-F238E27FC236}">
                <a16:creationId xmlns:a16="http://schemas.microsoft.com/office/drawing/2014/main" id="{AEA22611-439C-99BF-7F2E-95F6277B8C6B}"/>
              </a:ext>
            </a:extLst>
          </p:cNvPr>
          <p:cNvSpPr txBox="1"/>
          <p:nvPr/>
        </p:nvSpPr>
        <p:spPr>
          <a:xfrm>
            <a:off x="812800" y="6311899"/>
            <a:ext cx="6177280" cy="646331"/>
          </a:xfrm>
          <a:prstGeom prst="rect">
            <a:avLst/>
          </a:prstGeom>
          <a:noFill/>
        </p:spPr>
        <p:txBody>
          <a:bodyPr wrap="square">
            <a:spAutoFit/>
          </a:bodyPr>
          <a:lstStyle/>
          <a:p>
            <a:r>
              <a:rPr lang="en-IN" dirty="0">
                <a:hlinkClick r:id="rId4"/>
              </a:rPr>
              <a:t>https://en.wikipedia.org/wiki/Kerbal_Space_Program</a:t>
            </a:r>
            <a:endParaRPr lang="en-IN" dirty="0"/>
          </a:p>
          <a:p>
            <a:endParaRPr lang="en-IN" dirty="0"/>
          </a:p>
        </p:txBody>
      </p:sp>
      <p:sp>
        <p:nvSpPr>
          <p:cNvPr id="9" name="TextBox 8">
            <a:extLst>
              <a:ext uri="{FF2B5EF4-FFF2-40B4-BE49-F238E27FC236}">
                <a16:creationId xmlns:a16="http://schemas.microsoft.com/office/drawing/2014/main" id="{CE45D95F-F710-317C-93E4-52DEA9CC87DC}"/>
              </a:ext>
            </a:extLst>
          </p:cNvPr>
          <p:cNvSpPr txBox="1"/>
          <p:nvPr/>
        </p:nvSpPr>
        <p:spPr>
          <a:xfrm>
            <a:off x="6083300" y="6142810"/>
            <a:ext cx="6177280" cy="923330"/>
          </a:xfrm>
          <a:prstGeom prst="rect">
            <a:avLst/>
          </a:prstGeom>
          <a:noFill/>
        </p:spPr>
        <p:txBody>
          <a:bodyPr wrap="square">
            <a:spAutoFit/>
          </a:bodyPr>
          <a:lstStyle/>
          <a:p>
            <a:r>
              <a:rPr lang="en-IN" dirty="0">
                <a:hlinkClick r:id="rId5"/>
              </a:rPr>
              <a:t>https://www.toptal.com/game/video-game-physics-part-i-an-introduction-to-rigid-body-dynamics</a:t>
            </a:r>
            <a:endParaRPr lang="en-IN" dirty="0"/>
          </a:p>
          <a:p>
            <a:endParaRPr lang="en-IN" dirty="0"/>
          </a:p>
        </p:txBody>
      </p:sp>
      <p:pic>
        <p:nvPicPr>
          <p:cNvPr id="11" name="Picture 10">
            <a:extLst>
              <a:ext uri="{FF2B5EF4-FFF2-40B4-BE49-F238E27FC236}">
                <a16:creationId xmlns:a16="http://schemas.microsoft.com/office/drawing/2014/main" id="{EFAE8393-0A69-7305-10CF-F5FC0839BF0D}"/>
              </a:ext>
            </a:extLst>
          </p:cNvPr>
          <p:cNvPicPr>
            <a:picLocks noChangeAspect="1"/>
          </p:cNvPicPr>
          <p:nvPr/>
        </p:nvPicPr>
        <p:blipFill>
          <a:blip r:embed="rId6"/>
          <a:stretch>
            <a:fillRect/>
          </a:stretch>
        </p:blipFill>
        <p:spPr>
          <a:xfrm>
            <a:off x="975360" y="4001294"/>
            <a:ext cx="2119796" cy="2115582"/>
          </a:xfrm>
          <a:prstGeom prst="rect">
            <a:avLst/>
          </a:prstGeom>
        </p:spPr>
      </p:pic>
      <p:sp>
        <p:nvSpPr>
          <p:cNvPr id="13" name="TextBox 12">
            <a:extLst>
              <a:ext uri="{FF2B5EF4-FFF2-40B4-BE49-F238E27FC236}">
                <a16:creationId xmlns:a16="http://schemas.microsoft.com/office/drawing/2014/main" id="{DC175AF2-C201-2639-7DFE-4B4235E28629}"/>
              </a:ext>
            </a:extLst>
          </p:cNvPr>
          <p:cNvSpPr txBox="1"/>
          <p:nvPr/>
        </p:nvSpPr>
        <p:spPr>
          <a:xfrm>
            <a:off x="6187440" y="4492048"/>
            <a:ext cx="6177280" cy="646331"/>
          </a:xfrm>
          <a:prstGeom prst="rect">
            <a:avLst/>
          </a:prstGeom>
          <a:noFill/>
        </p:spPr>
        <p:txBody>
          <a:bodyPr wrap="square">
            <a:spAutoFit/>
          </a:bodyPr>
          <a:lstStyle/>
          <a:p>
            <a:r>
              <a:rPr lang="en-IN" dirty="0">
                <a:hlinkClick r:id="rId7"/>
              </a:rPr>
              <a:t>https://github.com/dilevin/CSC417-physics-based-animation</a:t>
            </a:r>
            <a:endParaRPr lang="en-IN" dirty="0"/>
          </a:p>
          <a:p>
            <a:endParaRPr lang="en-IN" dirty="0"/>
          </a:p>
        </p:txBody>
      </p:sp>
    </p:spTree>
    <p:extLst>
      <p:ext uri="{BB962C8B-B14F-4D97-AF65-F5344CB8AC3E}">
        <p14:creationId xmlns:p14="http://schemas.microsoft.com/office/powerpoint/2010/main" val="10206029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912657998F074C8D4EC078D461AD4C" ma:contentTypeVersion="0" ma:contentTypeDescription="Create a new document." ma:contentTypeScope="" ma:versionID="5797c61c1d1662a83f977fff86cb408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A5781F5-D45F-4F26-974A-6EB67DA9B05F}"/>
</file>

<file path=customXml/itemProps2.xml><?xml version="1.0" encoding="utf-8"?>
<ds:datastoreItem xmlns:ds="http://schemas.openxmlformats.org/officeDocument/2006/customXml" ds:itemID="{36AE314F-B80C-4D0C-87DE-7301D81CAA18}"/>
</file>

<file path=customXml/itemProps3.xml><?xml version="1.0" encoding="utf-8"?>
<ds:datastoreItem xmlns:ds="http://schemas.openxmlformats.org/officeDocument/2006/customXml" ds:itemID="{E28A2060-2435-4425-93D0-D854450D5113}"/>
</file>

<file path=docProps/app.xml><?xml version="1.0" encoding="utf-8"?>
<Properties xmlns="http://schemas.openxmlformats.org/officeDocument/2006/extended-properties" xmlns:vt="http://schemas.openxmlformats.org/officeDocument/2006/docPropsVTypes">
  <TotalTime>2815</TotalTime>
  <Words>738</Words>
  <Application>Microsoft Office PowerPoint</Application>
  <PresentationFormat>Widescreen</PresentationFormat>
  <Paragraphs>77</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Times New Roman</vt:lpstr>
      <vt:lpstr>Wingdings</vt:lpstr>
      <vt:lpstr>Office Theme</vt:lpstr>
      <vt:lpstr>Fundamentals of Mechanical Engineering  BME-101</vt:lpstr>
      <vt:lpstr>Scheme</vt:lpstr>
      <vt:lpstr>PowerPoint Presentation</vt:lpstr>
      <vt:lpstr>Syllabus: Unit-1 </vt:lpstr>
      <vt:lpstr>Syllabus: Unit-2 </vt:lpstr>
      <vt:lpstr>Syllabus: Unit-3 </vt:lpstr>
      <vt:lpstr>Syllabus: Unit-4 </vt:lpstr>
      <vt:lpstr>Syllabus: Unit-5 </vt:lpstr>
      <vt:lpstr>Application of Engineering Mechanics </vt:lpstr>
      <vt:lpstr>Application of computer science in IC Engine &amp; Hybrid Vehicle </vt:lpstr>
      <vt:lpstr>Application of Refrigeration &amp; Air-Conditioning </vt:lpstr>
      <vt:lpstr>Application of fluid mechanics</vt:lpstr>
      <vt:lpstr>Application of Mechatronics </vt:lpstr>
      <vt:lpstr>Why this course?</vt:lpstr>
      <vt:lpstr>Why this course?</vt:lpstr>
      <vt:lpstr>Why this course?</vt:lpstr>
      <vt:lpstr>Integration: MEChatronics </vt:lpstr>
      <vt:lpstr>Course Outcomes</vt:lpstr>
      <vt:lpstr>Books: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Shailendra Singh</dc:creator>
  <cp:lastModifiedBy>Pratishtha Sharma</cp:lastModifiedBy>
  <cp:revision>58</cp:revision>
  <dcterms:created xsi:type="dcterms:W3CDTF">2023-04-07T04:43:16Z</dcterms:created>
  <dcterms:modified xsi:type="dcterms:W3CDTF">2023-10-11T03:55:08Z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0x010100E2D5FE8E2A672D4C8945705BCA4C7EE0</vt:lpwstr>
  </property>
</Properties>
</file>